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52923-66ED-4292-91B1-CB9B57896077}" v="152" dt="2022-11-14T11:08:20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3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3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9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3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4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6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5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8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9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1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7200" dirty="0">
                <a:latin typeface="Times New Roman"/>
                <a:ea typeface="+mj-lt"/>
                <a:cs typeface="+mj-lt"/>
              </a:rPr>
              <a:t>Fornsvenska</a:t>
            </a:r>
            <a:r>
              <a:rPr lang="sv-SE" sz="7200" dirty="0">
                <a:ea typeface="+mj-lt"/>
                <a:cs typeface="+mj-lt"/>
              </a:rPr>
              <a:t> 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sz="3600" dirty="0">
                <a:latin typeface="Times New Roman"/>
                <a:ea typeface="+mn-lt"/>
                <a:cs typeface="+mn-lt"/>
              </a:rPr>
              <a:t>1225 - 1526</a:t>
            </a:r>
            <a:endParaRPr lang="sv-SE" sz="3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F85A4-CD66-0451-8E6A-EA043A96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861"/>
            <a:ext cx="10515600" cy="1670619"/>
          </a:xfrm>
        </p:spPr>
        <p:txBody>
          <a:bodyPr>
            <a:normAutofit fontScale="90000"/>
          </a:bodyPr>
          <a:lstStyle/>
          <a:p>
            <a:pPr algn="ctr"/>
            <a:br>
              <a:rPr lang="sv-SE" sz="6000" dirty="0">
                <a:ea typeface="+mj-lt"/>
                <a:cs typeface="+mj-lt"/>
              </a:rPr>
            </a:br>
            <a:br>
              <a:rPr lang="sv-SE" sz="6000" dirty="0">
                <a:ea typeface="+mj-lt"/>
                <a:cs typeface="+mj-lt"/>
              </a:rPr>
            </a:br>
            <a:r>
              <a:rPr lang="sv-SE" sz="6000" dirty="0">
                <a:latin typeface="Times New Roman"/>
                <a:ea typeface="+mj-lt"/>
                <a:cs typeface="+mj-lt"/>
              </a:rPr>
              <a:t>Bakgrund</a:t>
            </a:r>
            <a:endParaRPr lang="sv-SE" sz="6000" dirty="0">
              <a:latin typeface="Times New Roman"/>
              <a:cs typeface="Calibri Light" panose="020F0302020204030204"/>
            </a:endParaRPr>
          </a:p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9AFAED-6F62-3E44-FD6E-50295B65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sz="3600" dirty="0">
                <a:latin typeface="Times New Roman"/>
                <a:ea typeface="+mn-lt"/>
                <a:cs typeface="+mn-lt"/>
              </a:rPr>
              <a:t>Kristendomen och den katolska kyrkan tog med sig den latinska skriften</a:t>
            </a:r>
            <a:endParaRPr lang="sv-SE" sz="3600">
              <a:latin typeface="Times New Roman"/>
              <a:cs typeface="Calibri" panose="020F0502020204030204"/>
            </a:endParaRPr>
          </a:p>
          <a:p>
            <a:r>
              <a:rPr lang="sv-SE" sz="3600" dirty="0">
                <a:latin typeface="Times New Roman"/>
                <a:ea typeface="+mn-lt"/>
                <a:cs typeface="+mn-lt"/>
              </a:rPr>
              <a:t>Runorna började trängas undan </a:t>
            </a:r>
            <a:endParaRPr lang="sv-SE" sz="3600">
              <a:latin typeface="Times New Roman"/>
              <a:cs typeface="Calibri"/>
            </a:endParaRPr>
          </a:p>
          <a:p>
            <a:r>
              <a:rPr lang="sv-SE" sz="3600" dirty="0">
                <a:latin typeface="Times New Roman"/>
                <a:ea typeface="+mn-lt"/>
                <a:cs typeface="+mn-lt"/>
              </a:rPr>
              <a:t>Latinska alfabetet användes främst av kyrkan, kungamakten och de lärda </a:t>
            </a:r>
            <a:endParaRPr lang="sv-SE" sz="3600">
              <a:latin typeface="Times New Roman"/>
              <a:cs typeface="Calibri"/>
            </a:endParaRPr>
          </a:p>
          <a:p>
            <a:r>
              <a:rPr lang="sv-SE" sz="3600" dirty="0">
                <a:latin typeface="Times New Roman"/>
                <a:ea typeface="+mn-lt"/>
                <a:cs typeface="+mn-lt"/>
              </a:rPr>
              <a:t>Män inom kyrkan hade ensamrätt till utbildningen → låg spridning av latinska texter</a:t>
            </a:r>
            <a:endParaRPr lang="sv-SE" sz="3600">
              <a:latin typeface="Times New Roman"/>
              <a:cs typeface="Times New Roman"/>
            </a:endParaRPr>
          </a:p>
          <a:p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39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331D93-E0CF-0587-3F1D-E5E5EA94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sv-SE" sz="6000" dirty="0">
                <a:latin typeface="Times New Roman"/>
                <a:ea typeface="+mj-lt"/>
                <a:cs typeface="+mj-lt"/>
              </a:rPr>
              <a:t>Landskapsskrifter </a:t>
            </a:r>
            <a:endParaRPr lang="sv-SE" sz="6000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7F2C82-4C5D-E29F-4EEB-9A05A2413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sz="2400" dirty="0">
                <a:latin typeface="Times New Roman"/>
                <a:ea typeface="+mn-lt"/>
                <a:cs typeface="+mn-lt"/>
              </a:rPr>
              <a:t>Började skriva texter på svenska med latinsk skrift </a:t>
            </a:r>
            <a:endParaRPr lang="sv-SE" sz="2400">
              <a:latin typeface="Times New Roman"/>
              <a:cs typeface="Calibri" panose="020F0502020204030204"/>
            </a:endParaRPr>
          </a:p>
          <a:p>
            <a:r>
              <a:rPr lang="sv-SE" sz="2400" dirty="0">
                <a:latin typeface="Times New Roman"/>
                <a:ea typeface="+mn-lt"/>
                <a:cs typeface="+mn-lt"/>
              </a:rPr>
              <a:t>Sverige bestod av olika landskap, varje landskap hade egna lagar</a:t>
            </a:r>
            <a:endParaRPr lang="sv-SE" sz="2400">
              <a:latin typeface="Times New Roman"/>
              <a:cs typeface="Times New Roman"/>
            </a:endParaRPr>
          </a:p>
          <a:p>
            <a:r>
              <a:rPr lang="sv-SE" sz="2400" dirty="0">
                <a:latin typeface="Times New Roman"/>
                <a:ea typeface="+mn-lt"/>
                <a:cs typeface="+mn-lt"/>
              </a:rPr>
              <a:t>Landskapslagarnas skriftspråk var likt talspråket → muntlig spridning</a:t>
            </a:r>
            <a:endParaRPr lang="sv-SE" sz="2400">
              <a:latin typeface="Times New Roman"/>
              <a:cs typeface="Times New Roman"/>
            </a:endParaRPr>
          </a:p>
          <a:p>
            <a:pPr marL="0" indent="0">
              <a:buNone/>
            </a:pPr>
            <a:br>
              <a:rPr lang="en-US" sz="2000" dirty="0"/>
            </a:br>
            <a:endParaRPr lang="en-US" sz="2400">
              <a:latin typeface="Times New Roman"/>
              <a:cs typeface="Calibri" panose="020F0502020204030204"/>
            </a:endParaRPr>
          </a:p>
          <a:p>
            <a:r>
              <a:rPr lang="sv-SE" sz="2400" dirty="0">
                <a:latin typeface="Times New Roman"/>
                <a:ea typeface="+mn-lt"/>
                <a:cs typeface="+mn-lt"/>
              </a:rPr>
              <a:t>Äldre Västgötalagen → </a:t>
            </a:r>
            <a:endParaRPr lang="sv-SE" sz="2400" dirty="0">
              <a:latin typeface="Times New Roman"/>
            </a:endParaRPr>
          </a:p>
          <a:p>
            <a:pPr marL="0" indent="0">
              <a:buNone/>
            </a:pPr>
            <a:br>
              <a:rPr lang="en-US" sz="2000" dirty="0"/>
            </a:br>
            <a:endParaRPr lang="en-US" sz="2000">
              <a:cs typeface="Calibri" panose="020F0502020204030204"/>
            </a:endParaRPr>
          </a:p>
        </p:txBody>
      </p:sp>
      <p:pic>
        <p:nvPicPr>
          <p:cNvPr id="4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39E8697F-C9B0-35A5-060D-C323AB41A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2127046"/>
            <a:ext cx="6253212" cy="367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9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6E580-6C27-3697-A9BC-F2B0093C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>
                <a:latin typeface="Times New Roman"/>
                <a:ea typeface="+mj-lt"/>
                <a:cs typeface="+mj-lt"/>
              </a:rPr>
              <a:t>Förändring av språket </a:t>
            </a:r>
            <a:endParaRPr lang="sv-SE" sz="6000" dirty="0">
              <a:latin typeface="Times New Roman"/>
              <a:ea typeface="Calibri Light"/>
              <a:cs typeface="Calibri Ligh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570916-6041-C1D4-EE45-406166FAF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sz="3200" dirty="0">
                <a:latin typeface="Times New Roman"/>
                <a:ea typeface="+mn-lt"/>
                <a:cs typeface="+mn-lt"/>
              </a:rPr>
              <a:t>Tyska köpmän bosatte sig i Sverige </a:t>
            </a:r>
            <a:endParaRPr lang="sv-SE" sz="3200">
              <a:latin typeface="Times New Roman"/>
              <a:cs typeface="Calibri" panose="020F0502020204030204"/>
            </a:endParaRPr>
          </a:p>
          <a:p>
            <a:r>
              <a:rPr lang="sv-SE" sz="3200" dirty="0">
                <a:latin typeface="Times New Roman"/>
                <a:ea typeface="+mn-lt"/>
                <a:cs typeface="+mn-lt"/>
              </a:rPr>
              <a:t>Lika många tyskar som svenskar</a:t>
            </a:r>
            <a:endParaRPr lang="sv-SE" sz="3200">
              <a:latin typeface="Times New Roman"/>
              <a:cs typeface="Calibri"/>
            </a:endParaRPr>
          </a:p>
          <a:p>
            <a:r>
              <a:rPr lang="sv-SE" sz="3200" dirty="0">
                <a:latin typeface="Times New Roman"/>
                <a:ea typeface="+mn-lt"/>
                <a:cs typeface="+mn-lt"/>
              </a:rPr>
              <a:t>Lånord och tyska prefix: an- och be- som i anklaga och beklaga</a:t>
            </a:r>
            <a:endParaRPr lang="sv-SE" sz="3200" dirty="0">
              <a:latin typeface="Times New Roman"/>
              <a:ea typeface="+mn-lt"/>
              <a:cs typeface="Times New Roman"/>
            </a:endParaRPr>
          </a:p>
          <a:p>
            <a:r>
              <a:rPr lang="sv-SE" sz="3200" dirty="0">
                <a:latin typeface="Times New Roman"/>
                <a:ea typeface="+mn-lt"/>
                <a:cs typeface="Calibri"/>
              </a:rPr>
              <a:t>Latinska lånord: biskop, kyrka, brev, klocka och präst. </a:t>
            </a:r>
          </a:p>
          <a:p>
            <a:endParaRPr lang="sv-SE" sz="3200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414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5927ED-85A9-4F61-3C11-C9DFF1B9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>
                <a:latin typeface="Times New Roman"/>
                <a:ea typeface="+mj-lt"/>
                <a:cs typeface="+mj-lt"/>
              </a:rPr>
              <a:t>Lekarerätten</a:t>
            </a:r>
            <a:r>
              <a:rPr lang="sv-SE" dirty="0">
                <a:latin typeface="Times New Roman"/>
                <a:ea typeface="+mj-lt"/>
                <a:cs typeface="+mj-lt"/>
              </a:rPr>
              <a:t> </a:t>
            </a:r>
            <a:endParaRPr lang="sv-SE">
              <a:latin typeface="Times New Roman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970DEF-20D7-E383-C486-4156D79A6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sv-SE" dirty="0" err="1">
                <a:latin typeface="Times New Roman"/>
                <a:ea typeface="+mn-lt"/>
                <a:cs typeface="+mn-lt"/>
              </a:rPr>
              <a:t>Varþær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lekæri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barþær</a:t>
            </a:r>
            <a:r>
              <a:rPr lang="sv-SE" dirty="0">
                <a:latin typeface="Times New Roman"/>
                <a:ea typeface="+mn-lt"/>
                <a:cs typeface="+mn-lt"/>
              </a:rPr>
              <a:t>, </a:t>
            </a:r>
            <a:r>
              <a:rPr lang="sv-SE" dirty="0" err="1">
                <a:latin typeface="Times New Roman"/>
                <a:ea typeface="+mn-lt"/>
                <a:cs typeface="+mn-lt"/>
              </a:rPr>
              <a:t>þæt</a:t>
            </a:r>
            <a:r>
              <a:rPr lang="sv-SE" dirty="0">
                <a:latin typeface="Times New Roman"/>
                <a:ea typeface="+mn-lt"/>
                <a:cs typeface="+mn-lt"/>
              </a:rPr>
              <a:t> skal e </a:t>
            </a:r>
            <a:r>
              <a:rPr lang="sv-SE" dirty="0" err="1">
                <a:latin typeface="Times New Roman"/>
                <a:ea typeface="+mn-lt"/>
                <a:cs typeface="+mn-lt"/>
              </a:rPr>
              <a:t>ugilt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varæ</a:t>
            </a:r>
            <a:r>
              <a:rPr lang="sv-SE" dirty="0">
                <a:latin typeface="Times New Roman"/>
                <a:ea typeface="+mn-lt"/>
                <a:cs typeface="+mn-lt"/>
              </a:rPr>
              <a:t>. </a:t>
            </a:r>
            <a:r>
              <a:rPr lang="sv-SE" dirty="0" err="1">
                <a:latin typeface="Times New Roman"/>
                <a:ea typeface="+mn-lt"/>
                <a:cs typeface="+mn-lt"/>
              </a:rPr>
              <a:t>Varþær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lekari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sagraþær</a:t>
            </a:r>
            <a:r>
              <a:rPr lang="sv-SE" dirty="0">
                <a:latin typeface="Times New Roman"/>
                <a:ea typeface="+mn-lt"/>
                <a:cs typeface="+mn-lt"/>
              </a:rPr>
              <a:t>, ben </a:t>
            </a:r>
            <a:r>
              <a:rPr lang="sv-SE" dirty="0" err="1">
                <a:latin typeface="Times New Roman"/>
                <a:ea typeface="+mn-lt"/>
                <a:cs typeface="+mn-lt"/>
              </a:rPr>
              <a:t>sum</a:t>
            </a:r>
            <a:endParaRPr lang="sv-SE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dirty="0" err="1">
                <a:latin typeface="Times New Roman"/>
                <a:ea typeface="+mn-lt"/>
                <a:cs typeface="+mn-lt"/>
              </a:rPr>
              <a:t>maeþ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gighu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gangar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æller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mæþ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fiþlu</a:t>
            </a:r>
            <a:r>
              <a:rPr lang="sv-SE" dirty="0">
                <a:latin typeface="Times New Roman"/>
                <a:ea typeface="+mn-lt"/>
                <a:cs typeface="+mn-lt"/>
              </a:rPr>
              <a:t> far </a:t>
            </a:r>
            <a:r>
              <a:rPr lang="sv-SE" dirty="0" err="1">
                <a:latin typeface="Times New Roman"/>
                <a:ea typeface="+mn-lt"/>
                <a:cs typeface="+mn-lt"/>
              </a:rPr>
              <a:t>æller</a:t>
            </a:r>
            <a:r>
              <a:rPr lang="sv-SE" dirty="0">
                <a:latin typeface="Times New Roman"/>
                <a:ea typeface="+mn-lt"/>
                <a:cs typeface="+mn-lt"/>
              </a:rPr>
              <a:t> bambu, </a:t>
            </a:r>
            <a:r>
              <a:rPr lang="sv-SE" dirty="0" err="1">
                <a:latin typeface="Times New Roman"/>
                <a:ea typeface="+mn-lt"/>
                <a:cs typeface="+mn-lt"/>
              </a:rPr>
              <a:t>þa</a:t>
            </a:r>
            <a:r>
              <a:rPr lang="sv-SE" dirty="0">
                <a:latin typeface="Times New Roman"/>
                <a:ea typeface="+mn-lt"/>
                <a:cs typeface="+mn-lt"/>
              </a:rPr>
              <a:t> skal </a:t>
            </a:r>
            <a:r>
              <a:rPr lang="sv-SE" dirty="0" err="1">
                <a:latin typeface="Times New Roman"/>
                <a:ea typeface="+mn-lt"/>
                <a:cs typeface="+mn-lt"/>
              </a:rPr>
              <a:t>kvighu</a:t>
            </a:r>
            <a:r>
              <a:rPr lang="sv-SE" dirty="0">
                <a:latin typeface="Times New Roman"/>
                <a:ea typeface="+mn-lt"/>
                <a:cs typeface="+mn-lt"/>
              </a:rPr>
              <a:t> taka</a:t>
            </a:r>
            <a:endParaRPr lang="sv-SE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dirty="0" err="1">
                <a:latin typeface="Times New Roman"/>
                <a:ea typeface="+mn-lt"/>
                <a:cs typeface="+mn-lt"/>
              </a:rPr>
              <a:t>otamæ</a:t>
            </a:r>
            <a:r>
              <a:rPr lang="sv-SE" dirty="0">
                <a:latin typeface="Times New Roman"/>
                <a:ea typeface="+mn-lt"/>
                <a:cs typeface="+mn-lt"/>
              </a:rPr>
              <a:t> ok </a:t>
            </a:r>
            <a:r>
              <a:rPr lang="sv-SE" dirty="0" err="1">
                <a:latin typeface="Times New Roman"/>
                <a:ea typeface="+mn-lt"/>
                <a:cs typeface="+mn-lt"/>
              </a:rPr>
              <a:t>flytiæ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up</a:t>
            </a:r>
            <a:r>
              <a:rPr lang="sv-SE" dirty="0">
                <a:latin typeface="Times New Roman"/>
                <a:ea typeface="+mn-lt"/>
                <a:cs typeface="+mn-lt"/>
              </a:rPr>
              <a:t> a </a:t>
            </a:r>
            <a:r>
              <a:rPr lang="sv-SE" dirty="0" err="1">
                <a:latin typeface="Times New Roman"/>
                <a:ea typeface="+mn-lt"/>
                <a:cs typeface="+mn-lt"/>
              </a:rPr>
              <a:t>bæsing</a:t>
            </a:r>
            <a:r>
              <a:rPr lang="sv-SE" dirty="0">
                <a:latin typeface="Times New Roman"/>
                <a:ea typeface="+mn-lt"/>
                <a:cs typeface="+mn-lt"/>
              </a:rPr>
              <a:t>. </a:t>
            </a:r>
            <a:r>
              <a:rPr lang="sv-SE" dirty="0" err="1">
                <a:latin typeface="Times New Roman"/>
                <a:ea typeface="+mn-lt"/>
                <a:cs typeface="+mn-lt"/>
              </a:rPr>
              <a:t>þa</a:t>
            </a:r>
            <a:r>
              <a:rPr lang="sv-SE" dirty="0">
                <a:latin typeface="Times New Roman"/>
                <a:ea typeface="+mn-lt"/>
                <a:cs typeface="+mn-lt"/>
              </a:rPr>
              <a:t> skal alt har </a:t>
            </a:r>
            <a:r>
              <a:rPr lang="sv-SE" dirty="0" err="1">
                <a:latin typeface="Times New Roman"/>
                <a:ea typeface="+mn-lt"/>
                <a:cs typeface="+mn-lt"/>
              </a:rPr>
              <a:t>af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roppo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rakæ</a:t>
            </a:r>
            <a:r>
              <a:rPr lang="sv-SE" dirty="0">
                <a:latin typeface="Times New Roman"/>
                <a:ea typeface="+mn-lt"/>
                <a:cs typeface="+mn-lt"/>
              </a:rPr>
              <a:t> ok </a:t>
            </a:r>
            <a:r>
              <a:rPr lang="sv-SE" dirty="0" err="1">
                <a:latin typeface="Times New Roman"/>
                <a:ea typeface="+mn-lt"/>
                <a:cs typeface="+mn-lt"/>
              </a:rPr>
              <a:t>siþæn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smyria</a:t>
            </a:r>
            <a:r>
              <a:rPr lang="sv-SE" dirty="0">
                <a:latin typeface="Times New Roman"/>
                <a:ea typeface="+mn-lt"/>
                <a:cs typeface="+mn-lt"/>
              </a:rPr>
              <a:t>.</a:t>
            </a:r>
            <a:endParaRPr lang="sv-SE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dirty="0" err="1">
                <a:latin typeface="Times New Roman"/>
                <a:ea typeface="+mn-lt"/>
                <a:cs typeface="+mn-lt"/>
              </a:rPr>
              <a:t>þa</a:t>
            </a:r>
            <a:r>
              <a:rPr lang="sv-SE" dirty="0">
                <a:latin typeface="Times New Roman"/>
                <a:ea typeface="+mn-lt"/>
                <a:cs typeface="+mn-lt"/>
              </a:rPr>
              <a:t> skal </a:t>
            </a:r>
            <a:r>
              <a:rPr lang="sv-SE" dirty="0" err="1">
                <a:latin typeface="Times New Roman"/>
                <a:ea typeface="+mn-lt"/>
                <a:cs typeface="+mn-lt"/>
              </a:rPr>
              <a:t>hanum</a:t>
            </a:r>
            <a:r>
              <a:rPr lang="sv-SE" dirty="0">
                <a:latin typeface="Times New Roman"/>
                <a:ea typeface="+mn-lt"/>
                <a:cs typeface="+mn-lt"/>
              </a:rPr>
              <a:t> fa sko </a:t>
            </a:r>
            <a:r>
              <a:rPr lang="sv-SE" dirty="0" err="1">
                <a:latin typeface="Times New Roman"/>
                <a:ea typeface="+mn-lt"/>
                <a:cs typeface="+mn-lt"/>
              </a:rPr>
              <a:t>nysmurþæ</a:t>
            </a:r>
            <a:r>
              <a:rPr lang="sv-SE" dirty="0">
                <a:latin typeface="Times New Roman"/>
                <a:ea typeface="+mn-lt"/>
                <a:cs typeface="+mn-lt"/>
              </a:rPr>
              <a:t>. </a:t>
            </a:r>
            <a:r>
              <a:rPr lang="sv-SE" dirty="0" err="1">
                <a:latin typeface="Times New Roman"/>
                <a:ea typeface="+mn-lt"/>
                <a:cs typeface="+mn-lt"/>
              </a:rPr>
              <a:t>þa</a:t>
            </a:r>
            <a:r>
              <a:rPr lang="sv-SE" dirty="0">
                <a:latin typeface="Times New Roman"/>
                <a:ea typeface="+mn-lt"/>
                <a:cs typeface="+mn-lt"/>
              </a:rPr>
              <a:t> skal </a:t>
            </a:r>
            <a:r>
              <a:rPr lang="sv-SE" dirty="0" err="1">
                <a:latin typeface="Times New Roman"/>
                <a:ea typeface="+mn-lt"/>
                <a:cs typeface="+mn-lt"/>
              </a:rPr>
              <a:t>lekærin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takæ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quighuna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um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roppo</a:t>
            </a:r>
            <a:r>
              <a:rPr lang="sv-SE" dirty="0">
                <a:latin typeface="Times New Roman"/>
                <a:ea typeface="+mn-lt"/>
                <a:cs typeface="+mn-lt"/>
              </a:rPr>
              <a:t>,</a:t>
            </a:r>
            <a:endParaRPr lang="sv-SE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dirty="0" err="1">
                <a:latin typeface="Times New Roman"/>
                <a:ea typeface="+mn-lt"/>
                <a:cs typeface="+mn-lt"/>
              </a:rPr>
              <a:t>maþer</a:t>
            </a:r>
            <a:r>
              <a:rPr lang="sv-SE" dirty="0">
                <a:latin typeface="Times New Roman"/>
                <a:ea typeface="+mn-lt"/>
                <a:cs typeface="+mn-lt"/>
              </a:rPr>
              <a:t> skal </a:t>
            </a:r>
            <a:r>
              <a:rPr lang="sv-SE" dirty="0" err="1">
                <a:latin typeface="Times New Roman"/>
                <a:ea typeface="+mn-lt"/>
                <a:cs typeface="+mn-lt"/>
              </a:rPr>
              <a:t>til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huggæ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mæp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hvassi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gesl</a:t>
            </a:r>
            <a:r>
              <a:rPr lang="sv-SE" dirty="0">
                <a:latin typeface="Times New Roman"/>
                <a:ea typeface="+mn-lt"/>
                <a:cs typeface="+mn-lt"/>
              </a:rPr>
              <a:t>. </a:t>
            </a:r>
            <a:r>
              <a:rPr lang="sv-SE" dirty="0" err="1">
                <a:latin typeface="Times New Roman"/>
                <a:ea typeface="+mn-lt"/>
                <a:cs typeface="+mn-lt"/>
              </a:rPr>
              <a:t>Giter</a:t>
            </a:r>
            <a:r>
              <a:rPr lang="sv-SE" dirty="0">
                <a:latin typeface="Times New Roman"/>
                <a:ea typeface="+mn-lt"/>
                <a:cs typeface="+mn-lt"/>
              </a:rPr>
              <a:t> han </a:t>
            </a:r>
            <a:r>
              <a:rPr lang="sv-SE" dirty="0" err="1">
                <a:latin typeface="Times New Roman"/>
                <a:ea typeface="+mn-lt"/>
                <a:cs typeface="+mn-lt"/>
              </a:rPr>
              <a:t>haldit</a:t>
            </a:r>
            <a:r>
              <a:rPr lang="sv-SE" dirty="0">
                <a:latin typeface="Times New Roman"/>
                <a:ea typeface="+mn-lt"/>
                <a:cs typeface="+mn-lt"/>
              </a:rPr>
              <a:t>, </a:t>
            </a:r>
            <a:r>
              <a:rPr lang="sv-SE" dirty="0" err="1">
                <a:latin typeface="Times New Roman"/>
                <a:ea typeface="+mn-lt"/>
                <a:cs typeface="+mn-lt"/>
              </a:rPr>
              <a:t>þa</a:t>
            </a:r>
            <a:r>
              <a:rPr lang="sv-SE" dirty="0">
                <a:latin typeface="Times New Roman"/>
                <a:ea typeface="+mn-lt"/>
                <a:cs typeface="+mn-lt"/>
              </a:rPr>
              <a:t> skal han </a:t>
            </a:r>
            <a:r>
              <a:rPr lang="sv-SE" dirty="0" err="1">
                <a:latin typeface="Times New Roman"/>
                <a:ea typeface="+mn-lt"/>
                <a:cs typeface="+mn-lt"/>
              </a:rPr>
              <a:t>havæ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þæn</a:t>
            </a:r>
            <a:endParaRPr lang="sv-SE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dirty="0" err="1">
                <a:latin typeface="Times New Roman"/>
                <a:ea typeface="+mn-lt"/>
                <a:cs typeface="+mn-lt"/>
              </a:rPr>
              <a:t>goþa</a:t>
            </a:r>
            <a:r>
              <a:rPr lang="sv-SE" dirty="0">
                <a:latin typeface="Times New Roman"/>
                <a:ea typeface="+mn-lt"/>
                <a:cs typeface="+mn-lt"/>
              </a:rPr>
              <a:t> grip ok </a:t>
            </a:r>
            <a:r>
              <a:rPr lang="sv-SE" dirty="0" err="1">
                <a:latin typeface="Times New Roman"/>
                <a:ea typeface="+mn-lt"/>
                <a:cs typeface="+mn-lt"/>
              </a:rPr>
              <a:t>niutæ</a:t>
            </a:r>
            <a:r>
              <a:rPr lang="sv-SE" dirty="0">
                <a:latin typeface="Times New Roman"/>
                <a:ea typeface="+mn-lt"/>
                <a:cs typeface="+mn-lt"/>
              </a:rPr>
              <a:t>, </a:t>
            </a:r>
            <a:r>
              <a:rPr lang="sv-SE" dirty="0" err="1">
                <a:latin typeface="Times New Roman"/>
                <a:ea typeface="+mn-lt"/>
                <a:cs typeface="+mn-lt"/>
              </a:rPr>
              <a:t>sum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hundær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græs</a:t>
            </a:r>
            <a:r>
              <a:rPr lang="sv-SE" dirty="0">
                <a:latin typeface="Times New Roman"/>
                <a:ea typeface="+mn-lt"/>
                <a:cs typeface="+mn-lt"/>
              </a:rPr>
              <a:t>. </a:t>
            </a:r>
            <a:r>
              <a:rPr lang="sv-SE" dirty="0" err="1">
                <a:latin typeface="Times New Roman"/>
                <a:ea typeface="+mn-lt"/>
                <a:cs typeface="+mn-lt"/>
              </a:rPr>
              <a:t>Gitær</a:t>
            </a:r>
            <a:r>
              <a:rPr lang="sv-SE" dirty="0">
                <a:latin typeface="Times New Roman"/>
                <a:ea typeface="+mn-lt"/>
                <a:cs typeface="+mn-lt"/>
              </a:rPr>
              <a:t> han </a:t>
            </a:r>
            <a:r>
              <a:rPr lang="sv-SE" dirty="0" err="1">
                <a:latin typeface="Times New Roman"/>
                <a:ea typeface="+mn-lt"/>
                <a:cs typeface="+mn-lt"/>
              </a:rPr>
              <a:t>eigh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haldit</a:t>
            </a:r>
            <a:r>
              <a:rPr lang="sv-SE" dirty="0">
                <a:latin typeface="Times New Roman"/>
                <a:ea typeface="+mn-lt"/>
                <a:cs typeface="+mn-lt"/>
              </a:rPr>
              <a:t>, </a:t>
            </a:r>
            <a:r>
              <a:rPr lang="sv-SE" dirty="0" err="1">
                <a:latin typeface="Times New Roman"/>
                <a:ea typeface="+mn-lt"/>
                <a:cs typeface="+mn-lt"/>
              </a:rPr>
              <a:t>havi</a:t>
            </a:r>
            <a:r>
              <a:rPr lang="sv-SE" dirty="0">
                <a:latin typeface="Times New Roman"/>
                <a:ea typeface="+mn-lt"/>
                <a:cs typeface="+mn-lt"/>
              </a:rPr>
              <a:t> ok </a:t>
            </a:r>
            <a:r>
              <a:rPr lang="sv-SE" dirty="0" err="1">
                <a:latin typeface="Times New Roman"/>
                <a:ea typeface="+mn-lt"/>
                <a:cs typeface="+mn-lt"/>
              </a:rPr>
              <a:t>þoke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pæt</a:t>
            </a:r>
            <a:endParaRPr lang="sv-SE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dirty="0" err="1">
                <a:latin typeface="Times New Roman"/>
                <a:ea typeface="+mn-lt"/>
                <a:cs typeface="+mn-lt"/>
              </a:rPr>
              <a:t>sum</a:t>
            </a:r>
            <a:r>
              <a:rPr lang="sv-SE" dirty="0">
                <a:latin typeface="Times New Roman"/>
                <a:ea typeface="+mn-lt"/>
                <a:cs typeface="+mn-lt"/>
              </a:rPr>
              <a:t> han </a:t>
            </a:r>
            <a:r>
              <a:rPr lang="sv-SE" dirty="0" err="1">
                <a:latin typeface="Times New Roman"/>
                <a:ea typeface="+mn-lt"/>
                <a:cs typeface="+mn-lt"/>
              </a:rPr>
              <a:t>fek</a:t>
            </a:r>
            <a:r>
              <a:rPr lang="sv-SE" dirty="0">
                <a:latin typeface="Times New Roman"/>
                <a:ea typeface="+mn-lt"/>
                <a:cs typeface="+mn-lt"/>
              </a:rPr>
              <a:t>, skam ok </a:t>
            </a:r>
            <a:r>
              <a:rPr lang="sv-SE" dirty="0" err="1">
                <a:latin typeface="Times New Roman"/>
                <a:ea typeface="+mn-lt"/>
                <a:cs typeface="+mn-lt"/>
              </a:rPr>
              <a:t>skaþæ</a:t>
            </a:r>
            <a:r>
              <a:rPr lang="sv-SE" dirty="0">
                <a:latin typeface="Times New Roman"/>
                <a:ea typeface="+mn-lt"/>
                <a:cs typeface="+mn-lt"/>
              </a:rPr>
              <a:t>. </a:t>
            </a:r>
            <a:r>
              <a:rPr lang="sv-SE" dirty="0" err="1">
                <a:latin typeface="Times New Roman"/>
                <a:ea typeface="+mn-lt"/>
                <a:cs typeface="+mn-lt"/>
              </a:rPr>
              <a:t>Bidi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aldrigh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haældær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ræt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huskonæ</a:t>
            </a:r>
            <a:r>
              <a:rPr lang="sv-SE" dirty="0">
                <a:latin typeface="Times New Roman"/>
                <a:ea typeface="+mn-lt"/>
                <a:cs typeface="+mn-lt"/>
              </a:rPr>
              <a:t> </a:t>
            </a:r>
            <a:r>
              <a:rPr lang="sv-SE" dirty="0" err="1">
                <a:latin typeface="Times New Roman"/>
                <a:ea typeface="+mn-lt"/>
                <a:cs typeface="+mn-lt"/>
              </a:rPr>
              <a:t>hudsrukin</a:t>
            </a:r>
            <a:r>
              <a:rPr lang="sv-SE" dirty="0">
                <a:latin typeface="Times New Roman"/>
                <a:ea typeface="+mn-lt"/>
                <a:cs typeface="+mn-lt"/>
              </a:rPr>
              <a:t>.</a:t>
            </a:r>
            <a:endParaRPr lang="sv-SE" dirty="0">
              <a:latin typeface="Times New Roman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2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Bredbild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Fornsvenska </vt:lpstr>
      <vt:lpstr>  Bakgrund </vt:lpstr>
      <vt:lpstr>Landskapsskrifter </vt:lpstr>
      <vt:lpstr>Förändring av språket </vt:lpstr>
      <vt:lpstr>Lekarerätten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Häggqvist Marianne</dc:creator>
  <cp:lastModifiedBy>Häggqvist Marianne</cp:lastModifiedBy>
  <cp:revision>77</cp:revision>
  <dcterms:created xsi:type="dcterms:W3CDTF">2022-11-14T10:02:33Z</dcterms:created>
  <dcterms:modified xsi:type="dcterms:W3CDTF">2022-11-14T11:25:33Z</dcterms:modified>
</cp:coreProperties>
</file>