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0"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p:restoredTop sz="93469"/>
  </p:normalViewPr>
  <p:slideViewPr>
    <p:cSldViewPr snapToGrid="0" snapToObjects="1">
      <p:cViewPr varScale="1">
        <p:scale>
          <a:sx n="88" d="100"/>
          <a:sy n="88" d="100"/>
        </p:scale>
        <p:origin x="9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7" name="Date Placeholder 6"/>
          <p:cNvSpPr>
            <a:spLocks noGrp="1"/>
          </p:cNvSpPr>
          <p:nvPr>
            <p:ph type="dt" sz="half" idx="10"/>
          </p:nvPr>
        </p:nvSpPr>
        <p:spPr/>
        <p:txBody>
          <a:bodyPr/>
          <a:lstStyle/>
          <a:p>
            <a:fld id="{7684F093-813E-C94D-9EB4-AB55283FC4C0}" type="datetimeFigureOut">
              <a:rPr lang="sv-SE" smtClean="0"/>
              <a:t>2020-02-22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20864820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
Nivå två
Nivå tre
Nivå fyra
Nivå fem</a:t>
            </a:r>
            <a:endParaRPr lang="en-US" dirty="0"/>
          </a:p>
        </p:txBody>
      </p:sp>
      <p:sp>
        <p:nvSpPr>
          <p:cNvPr id="4" name="Date Placeholder 3"/>
          <p:cNvSpPr>
            <a:spLocks noGrp="1"/>
          </p:cNvSpPr>
          <p:nvPr>
            <p:ph type="dt" sz="half" idx="10"/>
          </p:nvPr>
        </p:nvSpPr>
        <p:spPr/>
        <p:txBody>
          <a:bodyPr/>
          <a:lstStyle/>
          <a:p>
            <a:fld id="{7684F093-813E-C94D-9EB4-AB55283FC4C0}" type="datetimeFigureOut">
              <a:rPr lang="sv-SE" smtClean="0"/>
              <a:t>2020-02-22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242474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sv-SE"/>
              <a:t>Klicka här för att ändra format på bakgrundstexten
Nivå två
Nivå tre
Nivå fyra
Nivå fem</a:t>
            </a:r>
            <a:endParaRPr lang="en-US" dirty="0"/>
          </a:p>
        </p:txBody>
      </p:sp>
      <p:sp>
        <p:nvSpPr>
          <p:cNvPr id="4" name="Date Placeholder 3"/>
          <p:cNvSpPr>
            <a:spLocks noGrp="1"/>
          </p:cNvSpPr>
          <p:nvPr>
            <p:ph type="dt" sz="half" idx="10"/>
          </p:nvPr>
        </p:nvSpPr>
        <p:spPr/>
        <p:txBody>
          <a:bodyPr/>
          <a:lstStyle/>
          <a:p>
            <a:fld id="{7684F093-813E-C94D-9EB4-AB55283FC4C0}" type="datetimeFigureOut">
              <a:rPr lang="sv-SE" smtClean="0"/>
              <a:t>2020-02-22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292729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
Nivå två
Nivå tre
Nivå fyra
Nivå fem</a:t>
            </a:r>
            <a:endParaRPr lang="en-US" dirty="0"/>
          </a:p>
        </p:txBody>
      </p:sp>
      <p:sp>
        <p:nvSpPr>
          <p:cNvPr id="7" name="Date Placeholder 6"/>
          <p:cNvSpPr>
            <a:spLocks noGrp="1"/>
          </p:cNvSpPr>
          <p:nvPr>
            <p:ph type="dt" sz="half" idx="10"/>
          </p:nvPr>
        </p:nvSpPr>
        <p:spPr/>
        <p:txBody>
          <a:bodyPr/>
          <a:lstStyle/>
          <a:p>
            <a:fld id="{7684F093-813E-C94D-9EB4-AB55283FC4C0}" type="datetimeFigureOut">
              <a:rPr lang="sv-SE" smtClean="0"/>
              <a:t>2020-02-22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32415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
Nivå två
Nivå tre
Nivå fyra
Nivå fem</a:t>
            </a:r>
            <a:endParaRPr lang="en-US" dirty="0"/>
          </a:p>
        </p:txBody>
      </p:sp>
      <p:sp>
        <p:nvSpPr>
          <p:cNvPr id="7" name="Date Placeholder 6"/>
          <p:cNvSpPr>
            <a:spLocks noGrp="1"/>
          </p:cNvSpPr>
          <p:nvPr>
            <p:ph type="dt" sz="half" idx="10"/>
          </p:nvPr>
        </p:nvSpPr>
        <p:spPr/>
        <p:txBody>
          <a:bodyPr/>
          <a:lstStyle/>
          <a:p>
            <a:fld id="{7684F093-813E-C94D-9EB4-AB55283FC4C0}" type="datetimeFigureOut">
              <a:rPr lang="sv-SE" smtClean="0"/>
              <a:t>2020-02-22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15033637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sv-SE"/>
              <a:t>Klicka här för att ändra format på bakgrundstexten
Nivå två
Nivå tre
Nivå fyra
Nivå fem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sv-SE"/>
              <a:t>Klicka här för att ändra format på bakgrundstexten
Nivå två
Nivå tre
Nivå fyra
Nivå fem</a:t>
            </a:r>
            <a:endParaRPr lang="en-US" dirty="0"/>
          </a:p>
        </p:txBody>
      </p:sp>
      <p:sp>
        <p:nvSpPr>
          <p:cNvPr id="8" name="Date Placeholder 7"/>
          <p:cNvSpPr>
            <a:spLocks noGrp="1"/>
          </p:cNvSpPr>
          <p:nvPr>
            <p:ph type="dt" sz="half" idx="10"/>
          </p:nvPr>
        </p:nvSpPr>
        <p:spPr/>
        <p:txBody>
          <a:bodyPr/>
          <a:lstStyle/>
          <a:p>
            <a:fld id="{7684F093-813E-C94D-9EB4-AB55283FC4C0}" type="datetimeFigureOut">
              <a:rPr lang="sv-SE" smtClean="0"/>
              <a:t>2020-02-22</a:t>
            </a:fld>
            <a:endParaRPr lang="sv-SE"/>
          </a:p>
        </p:txBody>
      </p:sp>
      <p:sp>
        <p:nvSpPr>
          <p:cNvPr id="9" name="Footer Placeholder 8"/>
          <p:cNvSpPr>
            <a:spLocks noGrp="1"/>
          </p:cNvSpPr>
          <p:nvPr>
            <p:ph type="ftr" sz="quarter" idx="11"/>
          </p:nvPr>
        </p:nvSpPr>
        <p:spPr/>
        <p:txBody>
          <a:bodyPr/>
          <a:lstStyle/>
          <a:p>
            <a:endParaRPr lang="sv-SE"/>
          </a:p>
        </p:txBody>
      </p:sp>
      <p:sp>
        <p:nvSpPr>
          <p:cNvPr id="10" name="Slide Number Placeholder 9"/>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221950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
Nivå två
Nivå tre
Nivå fyra
Nivå fem</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sv-SE"/>
              <a:t>Klicka här för att ändra format på bakgrundstexten
Nivå två
Nivå tre
Nivå fyra
Nivå fem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sv-SE"/>
              <a:t>Klicka här för att ändra format på bakgrundstexten
Nivå två
Nivå tre
Nivå fyra
Nivå fem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
Nivå två
Nivå tre
Nivå fyra
Nivå fem</a:t>
            </a:r>
            <a:endParaRPr lang="en-US" dirty="0"/>
          </a:p>
        </p:txBody>
      </p:sp>
      <p:sp>
        <p:nvSpPr>
          <p:cNvPr id="7" name="Date Placeholder 6"/>
          <p:cNvSpPr>
            <a:spLocks noGrp="1"/>
          </p:cNvSpPr>
          <p:nvPr>
            <p:ph type="dt" sz="half" idx="10"/>
          </p:nvPr>
        </p:nvSpPr>
        <p:spPr/>
        <p:txBody>
          <a:bodyPr/>
          <a:lstStyle/>
          <a:p>
            <a:fld id="{7684F093-813E-C94D-9EB4-AB55283FC4C0}" type="datetimeFigureOut">
              <a:rPr lang="sv-SE" smtClean="0"/>
              <a:t>2020-02-22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BE9B0C2-C736-7547-9263-ECC07E372EC9}" type="slidenum">
              <a:rPr lang="sv-SE" smtClean="0"/>
              <a:t>‹#›</a:t>
            </a:fld>
            <a:endParaRPr lang="sv-SE"/>
          </a:p>
        </p:txBody>
      </p:sp>
      <p:sp>
        <p:nvSpPr>
          <p:cNvPr id="10" name="Title 9"/>
          <p:cNvSpPr>
            <a:spLocks noGrp="1"/>
          </p:cNvSpPr>
          <p:nvPr>
            <p:ph type="title"/>
          </p:nvPr>
        </p:nvSpPr>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321555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7684F093-813E-C94D-9EB4-AB55283FC4C0}" type="datetimeFigureOut">
              <a:rPr lang="sv-SE" smtClean="0"/>
              <a:t>2020-02-22</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204245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4F093-813E-C94D-9EB4-AB55283FC4C0}" type="datetimeFigureOut">
              <a:rPr lang="sv-SE" smtClean="0"/>
              <a:t>2020-02-22</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328846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sv-SE"/>
              <a:t>Klicka här för att ändra format på bakgrundstexten
Nivå två
Nivå tre
Nivå fyra
Nivå fem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
Nivå två
Nivå tre
Nivå fyra
Nivå fem</a:t>
            </a:r>
            <a:endParaRPr lang="en-US" dirty="0"/>
          </a:p>
        </p:txBody>
      </p:sp>
      <p:sp>
        <p:nvSpPr>
          <p:cNvPr id="9" name="Date Placeholder 8"/>
          <p:cNvSpPr>
            <a:spLocks noGrp="1"/>
          </p:cNvSpPr>
          <p:nvPr>
            <p:ph type="dt" sz="half" idx="10"/>
          </p:nvPr>
        </p:nvSpPr>
        <p:spPr/>
        <p:txBody>
          <a:bodyPr/>
          <a:lstStyle/>
          <a:p>
            <a:fld id="{7684F093-813E-C94D-9EB4-AB55283FC4C0}" type="datetimeFigureOut">
              <a:rPr lang="sv-SE" smtClean="0"/>
              <a:t>2020-02-22</a:t>
            </a:fld>
            <a:endParaRPr lang="sv-SE"/>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v-SE"/>
          </a:p>
        </p:txBody>
      </p:sp>
      <p:sp>
        <p:nvSpPr>
          <p:cNvPr id="11" name="Slide Number Placeholder 10"/>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302782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
Nivå två
Nivå tre
Nivå fyra
Nivå fem</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684F093-813E-C94D-9EB4-AB55283FC4C0}" type="datetimeFigureOut">
              <a:rPr lang="sv-SE" smtClean="0"/>
              <a:t>2020-02-22</a:t>
            </a:fld>
            <a:endParaRPr lang="sv-SE"/>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sv-SE"/>
          </a:p>
        </p:txBody>
      </p:sp>
      <p:sp>
        <p:nvSpPr>
          <p:cNvPr id="10" name="Slide Number Placeholder 9"/>
          <p:cNvSpPr>
            <a:spLocks noGrp="1"/>
          </p:cNvSpPr>
          <p:nvPr>
            <p:ph type="sldNum" sz="quarter" idx="12"/>
          </p:nvPr>
        </p:nvSpPr>
        <p:spPr/>
        <p:txBody>
          <a:bodyPr/>
          <a:lstStyle/>
          <a:p>
            <a:fld id="{CBE9B0C2-C736-7547-9263-ECC07E372EC9}" type="slidenum">
              <a:rPr lang="sv-SE" smtClean="0"/>
              <a:t>‹#›</a:t>
            </a:fld>
            <a:endParaRPr lang="sv-SE"/>
          </a:p>
        </p:txBody>
      </p:sp>
    </p:spTree>
    <p:extLst>
      <p:ext uri="{BB962C8B-B14F-4D97-AF65-F5344CB8AC3E}">
        <p14:creationId xmlns:p14="http://schemas.microsoft.com/office/powerpoint/2010/main" val="236474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sv-SE"/>
              <a:t>Klicka här för att ändra format på bakgrundstexten
Nivå två
Nivå tre
Nivå fyra
Nivå fem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684F093-813E-C94D-9EB4-AB55283FC4C0}" type="datetimeFigureOut">
              <a:rPr lang="sv-SE" smtClean="0"/>
              <a:t>2020-02-22</a:t>
            </a:fld>
            <a:endParaRPr lang="sv-S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sv-S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BE9B0C2-C736-7547-9263-ECC07E372EC9}" type="slidenum">
              <a:rPr lang="sv-SE" smtClean="0"/>
              <a:t>‹#›</a:t>
            </a:fld>
            <a:endParaRPr lang="sv-SE"/>
          </a:p>
        </p:txBody>
      </p:sp>
    </p:spTree>
    <p:extLst>
      <p:ext uri="{BB962C8B-B14F-4D97-AF65-F5344CB8AC3E}">
        <p14:creationId xmlns:p14="http://schemas.microsoft.com/office/powerpoint/2010/main" val="404233511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3C8560-4248-ED47-B6E1-505B74842F42}"/>
              </a:ext>
            </a:extLst>
          </p:cNvPr>
          <p:cNvSpPr>
            <a:spLocks noGrp="1"/>
          </p:cNvSpPr>
          <p:nvPr>
            <p:ph type="ctrTitle"/>
          </p:nvPr>
        </p:nvSpPr>
        <p:spPr/>
        <p:txBody>
          <a:bodyPr/>
          <a:lstStyle/>
          <a:p>
            <a:r>
              <a:rPr lang="sv-SE" dirty="0"/>
              <a:t>Konstmusikhistoria</a:t>
            </a:r>
          </a:p>
        </p:txBody>
      </p:sp>
      <p:sp>
        <p:nvSpPr>
          <p:cNvPr id="3" name="Underrubrik 2">
            <a:extLst>
              <a:ext uri="{FF2B5EF4-FFF2-40B4-BE49-F238E27FC236}">
                <a16:creationId xmlns:a16="http://schemas.microsoft.com/office/drawing/2014/main" id="{16CD9A98-770F-B54A-99B3-EE434D38FC39}"/>
              </a:ext>
            </a:extLst>
          </p:cNvPr>
          <p:cNvSpPr>
            <a:spLocks noGrp="1"/>
          </p:cNvSpPr>
          <p:nvPr>
            <p:ph type="subTitle" idx="1"/>
          </p:nvPr>
        </p:nvSpPr>
        <p:spPr/>
        <p:txBody>
          <a:bodyPr/>
          <a:lstStyle/>
          <a:p>
            <a:r>
              <a:rPr lang="sv-SE" dirty="0"/>
              <a:t>Instuderingsfrågor med svar</a:t>
            </a:r>
          </a:p>
        </p:txBody>
      </p:sp>
      <p:pic>
        <p:nvPicPr>
          <p:cNvPr id="5" name="Bildobjekt 4" descr="En bild som visar skärmbild&#10;&#10;Automatiskt genererad beskrivning">
            <a:extLst>
              <a:ext uri="{FF2B5EF4-FFF2-40B4-BE49-F238E27FC236}">
                <a16:creationId xmlns:a16="http://schemas.microsoft.com/office/drawing/2014/main" id="{E6E27041-EA70-A848-A5A2-322AD7573779}"/>
              </a:ext>
            </a:extLst>
          </p:cNvPr>
          <p:cNvPicPr>
            <a:picLocks noChangeAspect="1"/>
          </p:cNvPicPr>
          <p:nvPr/>
        </p:nvPicPr>
        <p:blipFill rotWithShape="1">
          <a:blip r:embed="rId3"/>
          <a:srcRect l="-3287" t="-4328" r="-3287" b="-4328"/>
          <a:stretch/>
        </p:blipFill>
        <p:spPr>
          <a:xfrm>
            <a:off x="609600" y="143256"/>
            <a:ext cx="10972800" cy="6571488"/>
          </a:xfrm>
          <a:prstGeom prst="rect">
            <a:avLst/>
          </a:prstGeom>
          <a:effectLst>
            <a:softEdge rad="63500"/>
          </a:effectLst>
          <a:scene3d>
            <a:camera prst="orthographicFront"/>
            <a:lightRig rig="threePt" dir="t"/>
          </a:scene3d>
          <a:sp3d prstMaterial="matte"/>
        </p:spPr>
      </p:pic>
    </p:spTree>
    <p:extLst>
      <p:ext uri="{BB962C8B-B14F-4D97-AF65-F5344CB8AC3E}">
        <p14:creationId xmlns:p14="http://schemas.microsoft.com/office/powerpoint/2010/main" val="293208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88C34C-F2E0-3F4E-90CC-A4C5E468DC5A}"/>
              </a:ext>
            </a:extLst>
          </p:cNvPr>
          <p:cNvSpPr>
            <a:spLocks noGrp="1"/>
          </p:cNvSpPr>
          <p:nvPr>
            <p:ph type="title"/>
          </p:nvPr>
        </p:nvSpPr>
        <p:spPr/>
        <p:txBody>
          <a:bodyPr/>
          <a:lstStyle/>
          <a:p>
            <a:r>
              <a:rPr lang="sv-SE" dirty="0"/>
              <a:t>Konstmusikhistoria</a:t>
            </a:r>
            <a:br>
              <a:rPr lang="sv-SE" dirty="0"/>
            </a:br>
            <a:r>
              <a:rPr lang="sv-SE" sz="2800" dirty="0"/>
              <a:t>Instuderingsfrågor med svar</a:t>
            </a:r>
          </a:p>
        </p:txBody>
      </p:sp>
      <p:sp>
        <p:nvSpPr>
          <p:cNvPr id="3" name="Platshållare för innehåll 2">
            <a:extLst>
              <a:ext uri="{FF2B5EF4-FFF2-40B4-BE49-F238E27FC236}">
                <a16:creationId xmlns:a16="http://schemas.microsoft.com/office/drawing/2014/main" id="{240E156F-3381-0540-8EE1-CA664D7BAD65}"/>
              </a:ext>
            </a:extLst>
          </p:cNvPr>
          <p:cNvSpPr>
            <a:spLocks noGrp="1"/>
          </p:cNvSpPr>
          <p:nvPr>
            <p:ph idx="1"/>
          </p:nvPr>
        </p:nvSpPr>
        <p:spPr>
          <a:xfrm>
            <a:off x="377952" y="1971929"/>
            <a:ext cx="11582400" cy="4351338"/>
          </a:xfrm>
        </p:spPr>
        <p:txBody>
          <a:bodyPr>
            <a:normAutofit/>
          </a:bodyPr>
          <a:lstStyle/>
          <a:p>
            <a:pPr>
              <a:lnSpc>
                <a:spcPct val="150000"/>
              </a:lnSpc>
            </a:pPr>
            <a:r>
              <a:rPr lang="sv-SE" dirty="0"/>
              <a:t>Här finns svaren som du behöver inför provet</a:t>
            </a:r>
          </a:p>
          <a:p>
            <a:pPr>
              <a:lnSpc>
                <a:spcPct val="150000"/>
              </a:lnSpc>
            </a:pPr>
            <a:r>
              <a:rPr lang="sv-SE" dirty="0"/>
              <a:t>Tryck fram frågan, försök sedan svara, blir det fel – kolla svaret</a:t>
            </a:r>
          </a:p>
          <a:p>
            <a:pPr>
              <a:lnSpc>
                <a:spcPct val="150000"/>
              </a:lnSpc>
            </a:pPr>
            <a:r>
              <a:rPr lang="sv-SE" i="1" dirty="0"/>
              <a:t>Det finns saker och fakta man kan lägga till vid de mer resonerande svaren</a:t>
            </a:r>
          </a:p>
          <a:p>
            <a:pPr>
              <a:lnSpc>
                <a:spcPct val="150000"/>
              </a:lnSpc>
            </a:pPr>
            <a:r>
              <a:rPr lang="sv-SE" dirty="0"/>
              <a:t>Sedan är det bara att nöta in de fakta som finns, en fråga i taget</a:t>
            </a:r>
          </a:p>
          <a:p>
            <a:pPr>
              <a:lnSpc>
                <a:spcPct val="150000"/>
              </a:lnSpc>
            </a:pPr>
            <a:r>
              <a:rPr lang="sv-SE" dirty="0"/>
              <a:t>Glöm inte att kolla upp symfoniorkesterns instrument och instrumentfamiljer</a:t>
            </a:r>
          </a:p>
          <a:p>
            <a:pPr>
              <a:lnSpc>
                <a:spcPct val="150000"/>
              </a:lnSpc>
            </a:pPr>
            <a:r>
              <a:rPr lang="sv-SE" dirty="0"/>
              <a:t>Om du behöver mer info eller lyssna på ljudexempel, kolla in </a:t>
            </a:r>
            <a:r>
              <a:rPr lang="sv-SE" dirty="0" err="1"/>
              <a:t>Prezipresentationen</a:t>
            </a:r>
            <a:endParaRPr lang="sv-SE" dirty="0"/>
          </a:p>
          <a:p>
            <a:pPr>
              <a:lnSpc>
                <a:spcPct val="150000"/>
              </a:lnSpc>
            </a:pPr>
            <a:endParaRPr lang="sv-SE" dirty="0"/>
          </a:p>
        </p:txBody>
      </p:sp>
    </p:spTree>
    <p:extLst>
      <p:ext uri="{BB962C8B-B14F-4D97-AF65-F5344CB8AC3E}">
        <p14:creationId xmlns:p14="http://schemas.microsoft.com/office/powerpoint/2010/main" val="76518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89F93E9-AC5C-6943-AEE1-2F4A9B3E0D87}"/>
              </a:ext>
            </a:extLst>
          </p:cNvPr>
          <p:cNvSpPr>
            <a:spLocks noGrp="1"/>
          </p:cNvSpPr>
          <p:nvPr>
            <p:ph idx="4294967295"/>
          </p:nvPr>
        </p:nvSpPr>
        <p:spPr>
          <a:xfrm>
            <a:off x="0" y="0"/>
            <a:ext cx="12047538" cy="6858000"/>
          </a:xfrm>
        </p:spPr>
        <p:txBody>
          <a:bodyPr>
            <a:normAutofit/>
          </a:bodyPr>
          <a:lstStyle/>
          <a:p>
            <a:pPr marL="0" indent="0">
              <a:lnSpc>
                <a:spcPct val="100000"/>
              </a:lnSpc>
              <a:buNone/>
            </a:pPr>
            <a:r>
              <a:rPr lang="sv-SE" sz="1200" dirty="0"/>
              <a:t> </a:t>
            </a:r>
          </a:p>
          <a:p>
            <a:pPr marL="0" indent="0">
              <a:lnSpc>
                <a:spcPct val="100000"/>
              </a:lnSpc>
              <a:buNone/>
            </a:pPr>
            <a:r>
              <a:rPr lang="sv-SE" sz="1200" dirty="0"/>
              <a:t>1. Vad menade man från början med uttrycket ”klassisk musik”?</a:t>
            </a:r>
          </a:p>
          <a:p>
            <a:pPr marL="0" indent="0">
              <a:lnSpc>
                <a:spcPct val="100000"/>
              </a:lnSpc>
              <a:buNone/>
            </a:pPr>
            <a:r>
              <a:rPr lang="sv-SE" sz="1200" i="1" dirty="0"/>
              <a:t>Den sortens musik skulle vara av en högre kvalité (alltså musik med ”klass”) jämfört med t.ex. folkmusik.</a:t>
            </a:r>
          </a:p>
          <a:p>
            <a:pPr marL="0" indent="0">
              <a:lnSpc>
                <a:spcPct val="100000"/>
              </a:lnSpc>
              <a:buNone/>
            </a:pPr>
            <a:r>
              <a:rPr lang="sv-SE" sz="1200" dirty="0"/>
              <a:t>2. Nämn ett bättre samlingsnamn för ”Klassisk musik”</a:t>
            </a:r>
          </a:p>
          <a:p>
            <a:pPr marL="0" indent="0">
              <a:lnSpc>
                <a:spcPct val="100000"/>
              </a:lnSpc>
              <a:buNone/>
            </a:pPr>
            <a:r>
              <a:rPr lang="sv-SE" sz="1200" i="1" dirty="0"/>
              <a:t>Begreppet ”Konstmusik” har ersatt ”Klassisk musik” och förväxlas inte med den Klassicistiska epoken</a:t>
            </a:r>
          </a:p>
          <a:p>
            <a:pPr marL="0" indent="0">
              <a:lnSpc>
                <a:spcPct val="100000"/>
              </a:lnSpc>
              <a:buNone/>
            </a:pPr>
            <a:r>
              <a:rPr lang="sv-SE" sz="1200" dirty="0"/>
              <a:t>3. Hur vet vi idag hur musiken under medeltiden kunde låta?</a:t>
            </a:r>
          </a:p>
          <a:p>
            <a:pPr marL="0" indent="0">
              <a:lnSpc>
                <a:spcPct val="100000"/>
              </a:lnSpc>
              <a:buNone/>
            </a:pPr>
            <a:r>
              <a:rPr lang="sv-SE" sz="1200" i="1" dirty="0"/>
              <a:t>Genom att den finns nedskriven som noter eller föregångaren </a:t>
            </a:r>
            <a:r>
              <a:rPr lang="sv-SE" sz="1200" i="1" dirty="0" err="1"/>
              <a:t>neumer</a:t>
            </a:r>
            <a:r>
              <a:rPr lang="sv-SE" sz="1200" i="1" dirty="0"/>
              <a:t>.</a:t>
            </a:r>
          </a:p>
          <a:p>
            <a:pPr marL="0" indent="0">
              <a:lnSpc>
                <a:spcPct val="100000"/>
              </a:lnSpc>
              <a:buNone/>
            </a:pPr>
            <a:r>
              <a:rPr lang="sv-SE" sz="1200" dirty="0"/>
              <a:t>4. Vad är typiskt med medeltida musik, vad sjöng man om, vilken funktion hade den?</a:t>
            </a:r>
          </a:p>
          <a:p>
            <a:pPr marL="0" indent="0">
              <a:lnSpc>
                <a:spcPct val="100000"/>
              </a:lnSpc>
              <a:buNone/>
            </a:pPr>
            <a:r>
              <a:rPr lang="sv-SE" sz="1200" i="1" dirty="0"/>
              <a:t>Kyrkans makt var stor under medeltiden. Påve Gregorius lät skriva ner musiken som blev en del av den kristna gudstjänsten. Musiken var enstämmig </a:t>
            </a:r>
            <a:r>
              <a:rPr lang="sv-SE" sz="1200" i="1" dirty="0" err="1"/>
              <a:t>monofoni</a:t>
            </a:r>
            <a:r>
              <a:rPr lang="sv-SE" sz="1200" i="1" dirty="0"/>
              <a:t> runt få toner. Textinnehållet var böner och berättelser ur bibeln. </a:t>
            </a:r>
          </a:p>
          <a:p>
            <a:pPr marL="0" indent="0">
              <a:lnSpc>
                <a:spcPct val="100000"/>
              </a:lnSpc>
              <a:buNone/>
            </a:pPr>
            <a:r>
              <a:rPr lang="sv-SE" sz="1200" dirty="0"/>
              <a:t>5. Vad hade den icke kyrkliga musiken för funktion och vad handlade den om?</a:t>
            </a:r>
          </a:p>
          <a:p>
            <a:pPr marL="0" indent="0">
              <a:lnSpc>
                <a:spcPct val="100000"/>
              </a:lnSpc>
              <a:buNone/>
            </a:pPr>
            <a:r>
              <a:rPr lang="sv-SE" sz="1200" i="1" dirty="0"/>
              <a:t>Den värdsliga musiken kunde vara dansmusik men också sånger och berättelser om människors liv och händelser, viktigt att hålla historier vid liv när man inte var skriftkunnig.</a:t>
            </a:r>
          </a:p>
          <a:p>
            <a:pPr marL="0" indent="0">
              <a:lnSpc>
                <a:spcPct val="100000"/>
              </a:lnSpc>
              <a:buNone/>
            </a:pPr>
            <a:r>
              <a:rPr lang="sv-SE" sz="1200" dirty="0"/>
              <a:t>6. Vad betyder Renässans?</a:t>
            </a:r>
          </a:p>
          <a:p>
            <a:pPr marL="0" indent="0">
              <a:lnSpc>
                <a:spcPct val="100000"/>
              </a:lnSpc>
              <a:buNone/>
            </a:pPr>
            <a:r>
              <a:rPr lang="sv-SE" sz="1200" i="1" dirty="0"/>
              <a:t>Pånyttfödelse man återupptäcker antiken och den tankevärld som då rådde.</a:t>
            </a:r>
          </a:p>
          <a:p>
            <a:pPr marL="0" indent="0">
              <a:lnSpc>
                <a:spcPct val="100000"/>
              </a:lnSpc>
              <a:buNone/>
            </a:pPr>
            <a:r>
              <a:rPr lang="sv-SE" sz="1200" dirty="0"/>
              <a:t>7. Vad hände musikaliskt när medeltiden övergick i renässans?</a:t>
            </a:r>
          </a:p>
          <a:p>
            <a:pPr marL="0" indent="0">
              <a:lnSpc>
                <a:spcPct val="100000"/>
              </a:lnSpc>
              <a:buNone/>
            </a:pPr>
            <a:r>
              <a:rPr lang="sv-SE" sz="1200" i="1" dirty="0"/>
              <a:t>Musiken utvecklades, flerstämmigheten uppstod med mer avancerade melodier.</a:t>
            </a:r>
          </a:p>
          <a:p>
            <a:pPr marL="0" indent="0">
              <a:lnSpc>
                <a:spcPct val="100000"/>
              </a:lnSpc>
              <a:buNone/>
            </a:pPr>
            <a:r>
              <a:rPr lang="sv-SE" sz="1200" dirty="0"/>
              <a:t>8. På renässansen använde man modala skalor, hur låter det?</a:t>
            </a:r>
          </a:p>
          <a:p>
            <a:pPr marL="0" indent="0">
              <a:lnSpc>
                <a:spcPct val="100000"/>
              </a:lnSpc>
              <a:buNone/>
            </a:pPr>
            <a:r>
              <a:rPr lang="sv-SE" sz="1200" i="1" dirty="0"/>
              <a:t>Modala skalor betyder att dur och moll inte är definierat utan pågår samtidigt, ger en lite svävande känsla.</a:t>
            </a:r>
          </a:p>
          <a:p>
            <a:pPr marL="0" indent="0">
              <a:lnSpc>
                <a:spcPct val="100000"/>
              </a:lnSpc>
              <a:buNone/>
            </a:pPr>
            <a:r>
              <a:rPr lang="sv-SE" sz="1200" dirty="0"/>
              <a:t>9. Viken epok är lite överdriven, fylld av dekorationer och krusiduller?</a:t>
            </a:r>
          </a:p>
          <a:p>
            <a:pPr marL="0" indent="0">
              <a:lnSpc>
                <a:spcPct val="100000"/>
              </a:lnSpc>
              <a:buNone/>
            </a:pPr>
            <a:r>
              <a:rPr lang="sv-SE" sz="1200" dirty="0"/>
              <a:t>Barock</a:t>
            </a:r>
          </a:p>
          <a:p>
            <a:pPr marL="0" indent="0">
              <a:lnSpc>
                <a:spcPct val="100000"/>
              </a:lnSpc>
              <a:buNone/>
            </a:pPr>
            <a:endParaRPr lang="sv-SE" sz="1200" dirty="0"/>
          </a:p>
        </p:txBody>
      </p:sp>
    </p:spTree>
    <p:extLst>
      <p:ext uri="{BB962C8B-B14F-4D97-AF65-F5344CB8AC3E}">
        <p14:creationId xmlns:p14="http://schemas.microsoft.com/office/powerpoint/2010/main" val="314884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E534E81-553D-F645-9089-A872A4498132}"/>
              </a:ext>
            </a:extLst>
          </p:cNvPr>
          <p:cNvSpPr/>
          <p:nvPr/>
        </p:nvSpPr>
        <p:spPr>
          <a:xfrm>
            <a:off x="140677" y="100484"/>
            <a:ext cx="11927393" cy="6522170"/>
          </a:xfrm>
          <a:prstGeom prst="rect">
            <a:avLst/>
          </a:prstGeom>
        </p:spPr>
        <p:txBody>
          <a:bodyPr wrap="square">
            <a:spAutoFit/>
          </a:bodyPr>
          <a:lstStyle/>
          <a:p>
            <a:pPr>
              <a:lnSpc>
                <a:spcPct val="150000"/>
              </a:lnSpc>
            </a:pPr>
            <a:r>
              <a:rPr lang="sv-SE" sz="1400" dirty="0"/>
              <a:t>10. Vad är Polyfoni?</a:t>
            </a:r>
          </a:p>
          <a:p>
            <a:pPr>
              <a:lnSpc>
                <a:spcPct val="150000"/>
              </a:lnSpc>
            </a:pPr>
            <a:r>
              <a:rPr lang="sv-SE" sz="1400" i="1" dirty="0"/>
              <a:t>Polyfoni betyder flera stämmor. Dessa är självständiga och lika viktiga </a:t>
            </a:r>
            <a:r>
              <a:rPr lang="sv-SE" sz="1400" i="1" u="sng" dirty="0"/>
              <a:t>ingen</a:t>
            </a:r>
            <a:r>
              <a:rPr lang="sv-SE" sz="1400" i="1" dirty="0"/>
              <a:t> stämma är överordnad. En förenklad förklaring är att polyfoni är som en kanon, tänk Broder Jakob – en stämma börjar sjunga melodin varefter nästa börjar sjunga samma melodi fast senare…</a:t>
            </a:r>
          </a:p>
          <a:p>
            <a:pPr>
              <a:lnSpc>
                <a:spcPct val="150000"/>
              </a:lnSpc>
            </a:pPr>
            <a:r>
              <a:rPr lang="sv-SE" sz="1400" dirty="0"/>
              <a:t>11. Vad är Homofoni?</a:t>
            </a:r>
          </a:p>
          <a:p>
            <a:pPr>
              <a:lnSpc>
                <a:spcPct val="150000"/>
              </a:lnSpc>
            </a:pPr>
            <a:r>
              <a:rPr lang="sv-SE" sz="1400" i="1" dirty="0"/>
              <a:t>Homofonin kan enkelt kan beskrivas som melodi + komp, där </a:t>
            </a:r>
            <a:r>
              <a:rPr lang="sv-SE" sz="1400" i="1" u="sng" dirty="0"/>
              <a:t>en</a:t>
            </a:r>
            <a:r>
              <a:rPr lang="sv-SE" sz="1400" i="1" dirty="0"/>
              <a:t> melodi är överordnad (som i popmusik).</a:t>
            </a:r>
          </a:p>
          <a:p>
            <a:pPr>
              <a:lnSpc>
                <a:spcPct val="150000"/>
              </a:lnSpc>
            </a:pPr>
            <a:r>
              <a:rPr lang="sv-SE" sz="1400" dirty="0"/>
              <a:t>12. Vad är en Opera och vad kallas den kyrkliga motsvarigheten.</a:t>
            </a:r>
          </a:p>
          <a:p>
            <a:pPr>
              <a:lnSpc>
                <a:spcPct val="150000"/>
              </a:lnSpc>
            </a:pPr>
            <a:r>
              <a:rPr lang="sv-SE" sz="1400" i="1" dirty="0"/>
              <a:t>Opera är musikdramatik lite som musikal. Den kyrkliga motsvarigheten heter </a:t>
            </a:r>
            <a:r>
              <a:rPr lang="sv-SE" sz="1400" i="1" dirty="0" err="1"/>
              <a:t>Oratorie</a:t>
            </a:r>
            <a:r>
              <a:rPr lang="sv-SE" sz="1400" i="1" dirty="0"/>
              <a:t> och är musikdramatik utifrån bibliska berättelser.</a:t>
            </a:r>
          </a:p>
          <a:p>
            <a:pPr>
              <a:lnSpc>
                <a:spcPct val="150000"/>
              </a:lnSpc>
            </a:pPr>
            <a:r>
              <a:rPr lang="sv-SE" sz="1400" dirty="0"/>
              <a:t>13. Nämn tre kända kompositörer från Barocken?</a:t>
            </a:r>
          </a:p>
          <a:p>
            <a:pPr>
              <a:lnSpc>
                <a:spcPct val="150000"/>
              </a:lnSpc>
            </a:pPr>
            <a:r>
              <a:rPr lang="sv-SE" sz="1400" i="1" dirty="0"/>
              <a:t>Vivaldi, Bach, Händel</a:t>
            </a:r>
          </a:p>
          <a:p>
            <a:pPr>
              <a:lnSpc>
                <a:spcPct val="150000"/>
              </a:lnSpc>
            </a:pPr>
            <a:r>
              <a:rPr lang="sv-SE" sz="1400" dirty="0"/>
              <a:t>14. Vad är ”</a:t>
            </a:r>
            <a:r>
              <a:rPr lang="sv-SE" sz="1400" dirty="0" err="1"/>
              <a:t>terassdynamik</a:t>
            </a:r>
            <a:r>
              <a:rPr lang="sv-SE" sz="1400" dirty="0"/>
              <a:t>”?</a:t>
            </a:r>
          </a:p>
          <a:p>
            <a:pPr>
              <a:lnSpc>
                <a:spcPct val="150000"/>
              </a:lnSpc>
            </a:pPr>
            <a:r>
              <a:rPr lang="sv-SE" sz="1400" i="1" dirty="0"/>
              <a:t>Det betyder att musikens volym inte gradvis ökar och minskar utan sker i kontraster mellan starkt och svagt. Man använder hela orkestern eller en liten del av den.</a:t>
            </a:r>
          </a:p>
          <a:p>
            <a:pPr>
              <a:lnSpc>
                <a:spcPct val="150000"/>
              </a:lnSpc>
            </a:pPr>
            <a:r>
              <a:rPr lang="sv-SE" sz="1400" dirty="0"/>
              <a:t>15. Vad är en sonat?</a:t>
            </a:r>
          </a:p>
          <a:p>
            <a:pPr>
              <a:lnSpc>
                <a:spcPct val="150000"/>
              </a:lnSpc>
            </a:pPr>
            <a:r>
              <a:rPr lang="sv-SE" sz="1400" i="1" dirty="0"/>
              <a:t>Sonaten är ett stycke för en till två musiker(piano och fiol) eller för stråkkvartett (två fioler, en altfiol och en cello). Sonaten är uppdelad i 3-4 delar med olika musikaliska teman/melodier. </a:t>
            </a:r>
          </a:p>
          <a:p>
            <a:pPr>
              <a:lnSpc>
                <a:spcPct val="150000"/>
              </a:lnSpc>
            </a:pPr>
            <a:r>
              <a:rPr lang="sv-SE" sz="1400" dirty="0"/>
              <a:t>16. Vad är det för skillnad mellan ”sonat” och symfoni?</a:t>
            </a:r>
          </a:p>
          <a:p>
            <a:pPr>
              <a:lnSpc>
                <a:spcPct val="150000"/>
              </a:lnSpc>
            </a:pPr>
            <a:r>
              <a:rPr lang="sv-SE" sz="1400" i="1" dirty="0"/>
              <a:t>Sonat – liten ensemble, Symfoni – stor orkester</a:t>
            </a:r>
          </a:p>
          <a:p>
            <a:pPr>
              <a:lnSpc>
                <a:spcPct val="150000"/>
              </a:lnSpc>
            </a:pPr>
            <a:r>
              <a:rPr lang="sv-SE" sz="1400" dirty="0"/>
              <a:t>17. Nämn de tre mest kända kompositörerna under Wienklassicismen.</a:t>
            </a:r>
          </a:p>
          <a:p>
            <a:pPr>
              <a:lnSpc>
                <a:spcPct val="150000"/>
              </a:lnSpc>
            </a:pPr>
            <a:r>
              <a:rPr lang="sv-SE" sz="1400" i="1" dirty="0"/>
              <a:t>Haydn, Mozart, Beethoven</a:t>
            </a:r>
          </a:p>
          <a:p>
            <a:pPr>
              <a:lnSpc>
                <a:spcPct val="150000"/>
              </a:lnSpc>
            </a:pPr>
            <a:r>
              <a:rPr lang="sv-SE" sz="1400" dirty="0"/>
              <a:t>18. Nämn några viktiga kännetecken på Wienklassicismen.</a:t>
            </a:r>
          </a:p>
          <a:p>
            <a:pPr>
              <a:lnSpc>
                <a:spcPct val="150000"/>
              </a:lnSpc>
            </a:pPr>
            <a:r>
              <a:rPr lang="sv-SE" sz="1400" i="1" dirty="0"/>
              <a:t>Lätt elegant musik med nästan lite barnsliga melodier, gradvis dynamik, mycket pianomusik</a:t>
            </a:r>
          </a:p>
        </p:txBody>
      </p:sp>
    </p:spTree>
    <p:extLst>
      <p:ext uri="{BB962C8B-B14F-4D97-AF65-F5344CB8AC3E}">
        <p14:creationId xmlns:p14="http://schemas.microsoft.com/office/powerpoint/2010/main" val="10608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A00919C-237F-D74E-83B7-BEA85683F9B6}"/>
              </a:ext>
            </a:extLst>
          </p:cNvPr>
          <p:cNvSpPr/>
          <p:nvPr/>
        </p:nvSpPr>
        <p:spPr>
          <a:xfrm>
            <a:off x="1" y="251209"/>
            <a:ext cx="12192000" cy="6688562"/>
          </a:xfrm>
          <a:prstGeom prst="rect">
            <a:avLst/>
          </a:prstGeom>
        </p:spPr>
        <p:txBody>
          <a:bodyPr wrap="square">
            <a:spAutoFit/>
          </a:bodyPr>
          <a:lstStyle/>
          <a:p>
            <a:pPr>
              <a:lnSpc>
                <a:spcPct val="200000"/>
              </a:lnSpc>
              <a:spcAft>
                <a:spcPts val="0"/>
              </a:spcAft>
            </a:pPr>
            <a:r>
              <a:rPr lang="sv-SE" sz="1200" dirty="0">
                <a:solidFill>
                  <a:srgbClr val="000000"/>
                </a:solidFill>
                <a:effectLst/>
                <a:ea typeface="MS Mincho" panose="02020609040205080304" pitchFamily="49" charset="-128"/>
              </a:rPr>
              <a:t>19. Vad är ”crescendo” och ”diminuendo”?</a:t>
            </a:r>
          </a:p>
          <a:p>
            <a:pPr>
              <a:lnSpc>
                <a:spcPct val="200000"/>
              </a:lnSpc>
              <a:spcAft>
                <a:spcPts val="0"/>
              </a:spcAft>
            </a:pPr>
            <a:r>
              <a:rPr lang="sv-SE" sz="1200" i="1" dirty="0">
                <a:solidFill>
                  <a:srgbClr val="000000"/>
                </a:solidFill>
                <a:ea typeface="MS Mincho" panose="02020609040205080304" pitchFamily="49" charset="-128"/>
              </a:rPr>
              <a:t>Att gradvis öka respektive minska ljudstyrkan i musiken</a:t>
            </a:r>
            <a:endParaRPr lang="sv-SE" sz="1200" i="1" dirty="0">
              <a:solidFill>
                <a:srgbClr val="000000"/>
              </a:solidFill>
              <a:effectLst/>
              <a:ea typeface="MS Mincho" panose="02020609040205080304" pitchFamily="49" charset="-128"/>
            </a:endParaRPr>
          </a:p>
          <a:p>
            <a:pPr>
              <a:lnSpc>
                <a:spcPct val="200000"/>
              </a:lnSpc>
              <a:spcAft>
                <a:spcPts val="0"/>
              </a:spcAft>
            </a:pPr>
            <a:r>
              <a:rPr lang="sv-SE" sz="1200" dirty="0">
                <a:solidFill>
                  <a:srgbClr val="000000"/>
                </a:solidFill>
                <a:effectLst/>
                <a:ea typeface="MS Mincho" panose="02020609040205080304" pitchFamily="49" charset="-128"/>
              </a:rPr>
              <a:t>20. Ungefär mellan vilka år varade ”Romantiken”?</a:t>
            </a:r>
          </a:p>
          <a:p>
            <a:pPr>
              <a:lnSpc>
                <a:spcPct val="200000"/>
              </a:lnSpc>
              <a:spcAft>
                <a:spcPts val="0"/>
              </a:spcAft>
            </a:pPr>
            <a:r>
              <a:rPr lang="sv-SE" sz="1200" i="1" dirty="0">
                <a:solidFill>
                  <a:srgbClr val="000000"/>
                </a:solidFill>
                <a:ea typeface="MS Mincho" panose="02020609040205080304" pitchFamily="49" charset="-128"/>
              </a:rPr>
              <a:t>1810 -1920</a:t>
            </a:r>
            <a:endParaRPr lang="sv-SE" sz="1200" i="1" dirty="0">
              <a:solidFill>
                <a:srgbClr val="000000"/>
              </a:solidFill>
              <a:effectLst/>
              <a:ea typeface="MS Mincho" panose="02020609040205080304" pitchFamily="49" charset="-128"/>
            </a:endParaRPr>
          </a:p>
          <a:p>
            <a:pPr>
              <a:lnSpc>
                <a:spcPct val="200000"/>
              </a:lnSpc>
              <a:spcAft>
                <a:spcPts val="0"/>
              </a:spcAft>
            </a:pPr>
            <a:r>
              <a:rPr lang="sv-SE" sz="1200" dirty="0">
                <a:solidFill>
                  <a:srgbClr val="000000"/>
                </a:solidFill>
                <a:effectLst/>
                <a:ea typeface="MS Mincho" panose="02020609040205080304" pitchFamily="49" charset="-128"/>
              </a:rPr>
              <a:t>21. Vad är programmusik?</a:t>
            </a:r>
          </a:p>
          <a:p>
            <a:pPr>
              <a:lnSpc>
                <a:spcPct val="200000"/>
              </a:lnSpc>
              <a:spcAft>
                <a:spcPts val="0"/>
              </a:spcAft>
            </a:pPr>
            <a:r>
              <a:rPr lang="sv-SE" sz="1200" i="1" dirty="0">
                <a:solidFill>
                  <a:srgbClr val="000000"/>
                </a:solidFill>
                <a:ea typeface="MS Mincho" panose="02020609040205080304" pitchFamily="49" charset="-128"/>
              </a:rPr>
              <a:t>Många kompositörer skriver under Romantiken ”programmusik” dvs alltså musik som beskriver en speciell berättelse.</a:t>
            </a:r>
            <a:endParaRPr lang="sv-SE" sz="1200" i="1" dirty="0">
              <a:solidFill>
                <a:srgbClr val="000000"/>
              </a:solidFill>
              <a:effectLst/>
              <a:ea typeface="MS Mincho" panose="02020609040205080304" pitchFamily="49" charset="-128"/>
            </a:endParaRPr>
          </a:p>
          <a:p>
            <a:pPr>
              <a:lnSpc>
                <a:spcPct val="200000"/>
              </a:lnSpc>
              <a:spcAft>
                <a:spcPts val="0"/>
              </a:spcAft>
            </a:pPr>
            <a:r>
              <a:rPr lang="sv-SE" sz="1200" dirty="0">
                <a:solidFill>
                  <a:srgbClr val="000000"/>
                </a:solidFill>
                <a:effectLst/>
                <a:ea typeface="MS Mincho" panose="02020609040205080304" pitchFamily="49" charset="-128"/>
              </a:rPr>
              <a:t>22. Varifrån fick kompositörerna under Romantiken sin inspiration?</a:t>
            </a:r>
          </a:p>
          <a:p>
            <a:pPr>
              <a:lnSpc>
                <a:spcPct val="200000"/>
              </a:lnSpc>
              <a:spcAft>
                <a:spcPts val="0"/>
              </a:spcAft>
            </a:pPr>
            <a:r>
              <a:rPr lang="sv-SE" sz="1200" i="1" dirty="0">
                <a:solidFill>
                  <a:srgbClr val="000000"/>
                </a:solidFill>
                <a:ea typeface="MS Mincho" panose="02020609040205080304" pitchFamily="49" charset="-128"/>
              </a:rPr>
              <a:t>Sagor, natur, mysticism, man är intresserad av känslor och människans inre liv, det egna landets musikaliska själ är man på jakt efter genom att t.ex. bearbeta folkvisor, många av dagens nationalsånger skrevs under Romantiken. Man tycker också att det är spännande med virtuoser dvs (väldigt skickliga musiker som Paganini och Chopin)</a:t>
            </a:r>
            <a:endParaRPr lang="sv-SE" sz="1200" i="1" dirty="0">
              <a:solidFill>
                <a:srgbClr val="000000"/>
              </a:solidFill>
              <a:effectLst/>
              <a:ea typeface="MS Mincho" panose="02020609040205080304" pitchFamily="49" charset="-128"/>
            </a:endParaRPr>
          </a:p>
          <a:p>
            <a:pPr>
              <a:lnSpc>
                <a:spcPct val="200000"/>
              </a:lnSpc>
              <a:spcAft>
                <a:spcPts val="0"/>
              </a:spcAft>
            </a:pPr>
            <a:r>
              <a:rPr lang="sv-SE" sz="1200" dirty="0">
                <a:solidFill>
                  <a:srgbClr val="000000"/>
                </a:solidFill>
                <a:effectLst/>
                <a:ea typeface="MS Mincho" panose="02020609040205080304" pitchFamily="49" charset="-128"/>
              </a:rPr>
              <a:t>23. Vilken </a:t>
            </a:r>
            <a:r>
              <a:rPr lang="sv-SE" sz="1200" dirty="0" err="1">
                <a:solidFill>
                  <a:srgbClr val="000000"/>
                </a:solidFill>
                <a:effectLst/>
                <a:ea typeface="MS Mincho" panose="02020609040205080304" pitchFamily="49" charset="-128"/>
              </a:rPr>
              <a:t>dansform</a:t>
            </a:r>
            <a:r>
              <a:rPr lang="sv-SE" sz="1200" dirty="0">
                <a:solidFill>
                  <a:srgbClr val="000000"/>
                </a:solidFill>
                <a:effectLst/>
                <a:ea typeface="MS Mincho" panose="02020609040205080304" pitchFamily="49" charset="-128"/>
              </a:rPr>
              <a:t> gjorde sitt intåg under romantiken?</a:t>
            </a:r>
          </a:p>
          <a:p>
            <a:pPr>
              <a:lnSpc>
                <a:spcPct val="200000"/>
              </a:lnSpc>
              <a:spcAft>
                <a:spcPts val="0"/>
              </a:spcAft>
            </a:pPr>
            <a:r>
              <a:rPr lang="sv-SE" sz="1200" i="1" dirty="0">
                <a:solidFill>
                  <a:srgbClr val="000000"/>
                </a:solidFill>
                <a:ea typeface="MS Mincho" panose="02020609040205080304" pitchFamily="49" charset="-128"/>
              </a:rPr>
              <a:t>Dansen balett utvecklas och mycket balettmusik tonsätts av Tjajkovskij.</a:t>
            </a:r>
            <a:endParaRPr lang="sv-SE" sz="1200" i="1" dirty="0">
              <a:solidFill>
                <a:srgbClr val="000000"/>
              </a:solidFill>
              <a:effectLst/>
              <a:ea typeface="MS Mincho" panose="02020609040205080304" pitchFamily="49" charset="-128"/>
            </a:endParaRPr>
          </a:p>
          <a:p>
            <a:pPr>
              <a:lnSpc>
                <a:spcPct val="200000"/>
              </a:lnSpc>
              <a:spcAft>
                <a:spcPts val="0"/>
              </a:spcAft>
            </a:pPr>
            <a:r>
              <a:rPr lang="sv-SE" sz="1200" dirty="0">
                <a:solidFill>
                  <a:srgbClr val="000000"/>
                </a:solidFill>
                <a:effectLst/>
                <a:ea typeface="MS Mincho" panose="02020609040205080304" pitchFamily="49" charset="-128"/>
              </a:rPr>
              <a:t>24. Beskriv viktiga kännetecken på Romantisk musik.</a:t>
            </a:r>
          </a:p>
          <a:p>
            <a:pPr>
              <a:lnSpc>
                <a:spcPct val="200000"/>
              </a:lnSpc>
            </a:pPr>
            <a:r>
              <a:rPr lang="sv-SE" sz="1200" i="1" dirty="0">
                <a:solidFill>
                  <a:srgbClr val="000000"/>
                </a:solidFill>
                <a:effectLst/>
                <a:ea typeface="MS Mincho" panose="02020609040205080304" pitchFamily="49" charset="-128"/>
              </a:rPr>
              <a:t>Den roman</a:t>
            </a:r>
            <a:r>
              <a:rPr lang="sv-SE" sz="1200" i="1" dirty="0">
                <a:solidFill>
                  <a:srgbClr val="000000"/>
                </a:solidFill>
                <a:ea typeface="MS Mincho" panose="02020609040205080304" pitchFamily="49" charset="-128"/>
              </a:rPr>
              <a:t>tiska musiken är ofta storslagen och dramatisk, långa genomkomponerade stycken, passionerad. Under denna tid utvecklas det klassiska sångsättet opera - mycket röst och stor klang.</a:t>
            </a:r>
            <a:endParaRPr lang="sv-SE" sz="1200" i="1" dirty="0">
              <a:solidFill>
                <a:srgbClr val="000000"/>
              </a:solidFill>
              <a:effectLst/>
              <a:ea typeface="MS Mincho" panose="02020609040205080304" pitchFamily="49" charset="-128"/>
            </a:endParaRPr>
          </a:p>
          <a:p>
            <a:pPr>
              <a:lnSpc>
                <a:spcPct val="200000"/>
              </a:lnSpc>
              <a:spcAft>
                <a:spcPts val="0"/>
              </a:spcAft>
            </a:pPr>
            <a:r>
              <a:rPr lang="sv-SE" sz="1200" dirty="0">
                <a:solidFill>
                  <a:srgbClr val="000000"/>
                </a:solidFill>
                <a:effectLst/>
                <a:ea typeface="MS Mincho" panose="02020609040205080304" pitchFamily="49" charset="-128"/>
              </a:rPr>
              <a:t>25. Vad är Nationalromantik?</a:t>
            </a:r>
          </a:p>
          <a:p>
            <a:pPr>
              <a:lnSpc>
                <a:spcPct val="200000"/>
              </a:lnSpc>
              <a:spcAft>
                <a:spcPts val="0"/>
              </a:spcAft>
            </a:pPr>
            <a:r>
              <a:rPr lang="sv-SE" sz="1200" i="1" dirty="0">
                <a:solidFill>
                  <a:srgbClr val="000000"/>
                </a:solidFill>
                <a:ea typeface="MS Mincho" panose="02020609040205080304" pitchFamily="49" charset="-128"/>
              </a:rPr>
              <a:t>Nationalromantik är musik som försöker skildra sitt eget lands musikaliska ”själ”. ”Bergakungens sal” - Grieg</a:t>
            </a:r>
            <a:endParaRPr lang="sv-SE" sz="1200" i="1" dirty="0">
              <a:solidFill>
                <a:srgbClr val="000000"/>
              </a:solidFill>
              <a:effectLst/>
              <a:ea typeface="MS Mincho" panose="02020609040205080304" pitchFamily="49" charset="-128"/>
            </a:endParaRPr>
          </a:p>
          <a:p>
            <a:pPr>
              <a:lnSpc>
                <a:spcPct val="200000"/>
              </a:lnSpc>
              <a:spcAft>
                <a:spcPts val="0"/>
              </a:spcAft>
            </a:pPr>
            <a:r>
              <a:rPr lang="sv-SE" sz="1200" dirty="0">
                <a:solidFill>
                  <a:srgbClr val="000000"/>
                </a:solidFill>
                <a:effectLst/>
                <a:ea typeface="MS Mincho" panose="02020609040205080304" pitchFamily="49" charset="-128"/>
              </a:rPr>
              <a:t>26. Nämn några viktiga kompositörer under Romantiken.</a:t>
            </a:r>
          </a:p>
          <a:p>
            <a:pPr>
              <a:lnSpc>
                <a:spcPct val="200000"/>
              </a:lnSpc>
              <a:spcAft>
                <a:spcPts val="0"/>
              </a:spcAft>
            </a:pPr>
            <a:r>
              <a:rPr lang="sv-SE" sz="1200" i="1" dirty="0">
                <a:solidFill>
                  <a:srgbClr val="000000"/>
                </a:solidFill>
                <a:ea typeface="MS Mincho" panose="02020609040205080304" pitchFamily="49" charset="-128"/>
              </a:rPr>
              <a:t>Chopin, Liszt, Mendelssohn, Brahms, Wagner, Tjajkovskij, Grieg</a:t>
            </a:r>
          </a:p>
          <a:p>
            <a:pPr>
              <a:lnSpc>
                <a:spcPct val="200000"/>
              </a:lnSpc>
              <a:spcAft>
                <a:spcPts val="0"/>
              </a:spcAft>
            </a:pPr>
            <a:endParaRPr lang="sv-SE" sz="1200" dirty="0">
              <a:solidFill>
                <a:srgbClr val="000000"/>
              </a:solidFill>
              <a:effectLst/>
              <a:ea typeface="MS Mincho" panose="02020609040205080304" pitchFamily="49" charset="-128"/>
            </a:endParaRPr>
          </a:p>
        </p:txBody>
      </p:sp>
    </p:spTree>
    <p:extLst>
      <p:ext uri="{BB962C8B-B14F-4D97-AF65-F5344CB8AC3E}">
        <p14:creationId xmlns:p14="http://schemas.microsoft.com/office/powerpoint/2010/main" val="420764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B0A3A41-12AE-204C-B1C4-796FB45AB7EF}"/>
              </a:ext>
            </a:extLst>
          </p:cNvPr>
          <p:cNvSpPr/>
          <p:nvPr/>
        </p:nvSpPr>
        <p:spPr>
          <a:xfrm>
            <a:off x="0" y="329185"/>
            <a:ext cx="12289535" cy="7542706"/>
          </a:xfrm>
          <a:prstGeom prst="rect">
            <a:avLst/>
          </a:prstGeom>
        </p:spPr>
        <p:txBody>
          <a:bodyPr wrap="square">
            <a:spAutoFit/>
          </a:bodyPr>
          <a:lstStyle/>
          <a:p>
            <a:pPr>
              <a:lnSpc>
                <a:spcPct val="150000"/>
              </a:lnSpc>
              <a:spcAft>
                <a:spcPts val="0"/>
              </a:spcAft>
            </a:pPr>
            <a:r>
              <a:rPr lang="sv-SE" sz="1200" dirty="0">
                <a:solidFill>
                  <a:srgbClr val="000000"/>
                </a:solidFill>
                <a:effectLst/>
                <a:ea typeface="MS Mincho" panose="02020609040205080304" pitchFamily="49" charset="-128"/>
              </a:rPr>
              <a:t>27. Vilka likheter finns mellan: Barock, Wienklassicism och Romantik?</a:t>
            </a:r>
          </a:p>
          <a:p>
            <a:pPr>
              <a:lnSpc>
                <a:spcPct val="150000"/>
              </a:lnSpc>
              <a:spcAft>
                <a:spcPts val="0"/>
              </a:spcAft>
            </a:pPr>
            <a:r>
              <a:rPr lang="sv-SE" sz="1200" i="1" dirty="0">
                <a:solidFill>
                  <a:srgbClr val="000000"/>
                </a:solidFill>
                <a:ea typeface="MS Mincho" panose="02020609040205080304" pitchFamily="49" charset="-128"/>
              </a:rPr>
              <a:t>Mycket orkestermusik, definierad moll och dur, blandning av homofoni och polyfoni, opera</a:t>
            </a:r>
            <a:endParaRPr lang="sv-SE" sz="1200" i="1" dirty="0">
              <a:solidFill>
                <a:srgbClr val="000000"/>
              </a:solidFill>
              <a:effectLst/>
              <a:ea typeface="MS Mincho" panose="02020609040205080304" pitchFamily="49" charset="-128"/>
            </a:endParaRPr>
          </a:p>
          <a:p>
            <a:pPr>
              <a:lnSpc>
                <a:spcPct val="150000"/>
              </a:lnSpc>
              <a:spcAft>
                <a:spcPts val="0"/>
              </a:spcAft>
            </a:pPr>
            <a:r>
              <a:rPr lang="sv-SE" sz="1200" dirty="0">
                <a:solidFill>
                  <a:srgbClr val="000000"/>
                </a:solidFill>
                <a:effectLst/>
                <a:ea typeface="MS Mincho" panose="02020609040205080304" pitchFamily="49" charset="-128"/>
              </a:rPr>
              <a:t>28. Vilka skillnader finns mellan: Barock, Wienklassicism och Romantik?</a:t>
            </a:r>
          </a:p>
          <a:p>
            <a:pPr>
              <a:lnSpc>
                <a:spcPct val="150000"/>
              </a:lnSpc>
              <a:spcAft>
                <a:spcPts val="0"/>
              </a:spcAft>
            </a:pPr>
            <a:r>
              <a:rPr lang="sv-SE" sz="1200" i="1" dirty="0">
                <a:solidFill>
                  <a:srgbClr val="000000"/>
                </a:solidFill>
                <a:ea typeface="MS Mincho" panose="02020609040205080304" pitchFamily="49" charset="-128"/>
              </a:rPr>
              <a:t>Barock: </a:t>
            </a:r>
            <a:r>
              <a:rPr lang="sv-SE" sz="1200" i="1" dirty="0" err="1">
                <a:solidFill>
                  <a:srgbClr val="000000"/>
                </a:solidFill>
                <a:ea typeface="MS Mincho" panose="02020609040205080304" pitchFamily="49" charset="-128"/>
              </a:rPr>
              <a:t>terassdynamik</a:t>
            </a:r>
            <a:r>
              <a:rPr lang="sv-SE" sz="1200" i="1" dirty="0">
                <a:solidFill>
                  <a:srgbClr val="000000"/>
                </a:solidFill>
                <a:ea typeface="MS Mincho" panose="02020609040205080304" pitchFamily="49" charset="-128"/>
              </a:rPr>
              <a:t>, </a:t>
            </a:r>
            <a:r>
              <a:rPr lang="sv-SE" sz="1200" i="1" dirty="0" err="1">
                <a:solidFill>
                  <a:srgbClr val="000000"/>
                </a:solidFill>
                <a:ea typeface="MS Mincho" panose="02020609040205080304" pitchFamily="49" charset="-128"/>
              </a:rPr>
              <a:t>Wienerklassicism</a:t>
            </a:r>
            <a:r>
              <a:rPr lang="sv-SE" sz="1200" i="1" dirty="0">
                <a:solidFill>
                  <a:srgbClr val="000000"/>
                </a:solidFill>
                <a:ea typeface="MS Mincho" panose="02020609040205080304" pitchFamily="49" charset="-128"/>
              </a:rPr>
              <a:t>: lätt elegans, Romantik: stor dynamisk variation</a:t>
            </a:r>
            <a:endParaRPr lang="sv-SE" sz="1200" i="1" dirty="0">
              <a:solidFill>
                <a:srgbClr val="000000"/>
              </a:solidFill>
              <a:effectLst/>
              <a:ea typeface="MS Mincho" panose="02020609040205080304" pitchFamily="49" charset="-128"/>
            </a:endParaRPr>
          </a:p>
          <a:p>
            <a:pPr>
              <a:lnSpc>
                <a:spcPct val="150000"/>
              </a:lnSpc>
              <a:spcAft>
                <a:spcPts val="0"/>
              </a:spcAft>
            </a:pPr>
            <a:r>
              <a:rPr lang="sv-SE" sz="1200" dirty="0">
                <a:solidFill>
                  <a:srgbClr val="000000"/>
                </a:solidFill>
                <a:effectLst/>
                <a:ea typeface="MS Mincho" panose="02020609040205080304" pitchFamily="49" charset="-128"/>
              </a:rPr>
              <a:t>29. Vem uppfann musikformen ”Symfoni”?</a:t>
            </a:r>
          </a:p>
          <a:p>
            <a:pPr>
              <a:lnSpc>
                <a:spcPct val="150000"/>
              </a:lnSpc>
              <a:spcAft>
                <a:spcPts val="0"/>
              </a:spcAft>
            </a:pPr>
            <a:r>
              <a:rPr lang="sv-SE" sz="1200" i="1" dirty="0">
                <a:solidFill>
                  <a:srgbClr val="000000"/>
                </a:solidFill>
                <a:ea typeface="MS Mincho" panose="02020609040205080304" pitchFamily="49" charset="-128"/>
              </a:rPr>
              <a:t>Haydn</a:t>
            </a:r>
            <a:endParaRPr lang="sv-SE" sz="1200" i="1" dirty="0">
              <a:solidFill>
                <a:srgbClr val="000000"/>
              </a:solidFill>
              <a:effectLst/>
              <a:ea typeface="MS Mincho" panose="02020609040205080304" pitchFamily="49" charset="-128"/>
            </a:endParaRPr>
          </a:p>
          <a:p>
            <a:pPr>
              <a:lnSpc>
                <a:spcPct val="150000"/>
              </a:lnSpc>
              <a:spcAft>
                <a:spcPts val="0"/>
              </a:spcAft>
            </a:pPr>
            <a:r>
              <a:rPr lang="sv-SE" sz="1200" dirty="0">
                <a:solidFill>
                  <a:srgbClr val="000000"/>
                </a:solidFill>
                <a:effectLst/>
                <a:ea typeface="MS Mincho" panose="02020609040205080304" pitchFamily="49" charset="-128"/>
              </a:rPr>
              <a:t>30. Hur förändrades orkestern från barocken, wienklassicismen och romantiken?</a:t>
            </a:r>
          </a:p>
          <a:p>
            <a:pPr>
              <a:lnSpc>
                <a:spcPct val="150000"/>
              </a:lnSpc>
              <a:spcAft>
                <a:spcPts val="0"/>
              </a:spcAft>
            </a:pPr>
            <a:r>
              <a:rPr lang="sv-SE" sz="1200" i="1" dirty="0">
                <a:solidFill>
                  <a:srgbClr val="000000"/>
                </a:solidFill>
                <a:ea typeface="MS Mincho" panose="02020609040205080304" pitchFamily="49" charset="-128"/>
              </a:rPr>
              <a:t>Orkestern blev större med fler instrument</a:t>
            </a:r>
            <a:endParaRPr lang="sv-SE" sz="1200" i="1" dirty="0">
              <a:solidFill>
                <a:srgbClr val="000000"/>
              </a:solidFill>
              <a:effectLst/>
              <a:ea typeface="MS Mincho" panose="02020609040205080304" pitchFamily="49" charset="-128"/>
            </a:endParaRPr>
          </a:p>
          <a:p>
            <a:pPr>
              <a:lnSpc>
                <a:spcPct val="150000"/>
              </a:lnSpc>
              <a:spcAft>
                <a:spcPts val="0"/>
              </a:spcAft>
            </a:pPr>
            <a:r>
              <a:rPr lang="sv-SE" sz="1200" dirty="0">
                <a:solidFill>
                  <a:srgbClr val="000000"/>
                </a:solidFill>
                <a:effectLst/>
                <a:ea typeface="MS Mincho" panose="02020609040205080304" pitchFamily="49" charset="-128"/>
              </a:rPr>
              <a:t>31. Vad är en kompositör?</a:t>
            </a:r>
          </a:p>
          <a:p>
            <a:pPr>
              <a:lnSpc>
                <a:spcPct val="150000"/>
              </a:lnSpc>
              <a:spcAft>
                <a:spcPts val="0"/>
              </a:spcAft>
            </a:pPr>
            <a:r>
              <a:rPr lang="sv-SE" sz="1200" i="1" dirty="0">
                <a:solidFill>
                  <a:srgbClr val="000000"/>
                </a:solidFill>
                <a:ea typeface="MS Mincho" panose="02020609040205080304" pitchFamily="49" charset="-128"/>
              </a:rPr>
              <a:t>En kompositör är den som skapar/skriver/hittar på musiken</a:t>
            </a:r>
            <a:endParaRPr lang="sv-SE" sz="1200" i="1" dirty="0">
              <a:solidFill>
                <a:srgbClr val="000000"/>
              </a:solidFill>
              <a:effectLst/>
              <a:ea typeface="MS Mincho" panose="02020609040205080304" pitchFamily="49" charset="-128"/>
            </a:endParaRPr>
          </a:p>
          <a:p>
            <a:pPr marL="342900" indent="-342900">
              <a:lnSpc>
                <a:spcPct val="150000"/>
              </a:lnSpc>
              <a:spcAft>
                <a:spcPts val="0"/>
              </a:spcAft>
              <a:buAutoNum type="arabicPeriod" startAt="32"/>
            </a:pPr>
            <a:r>
              <a:rPr lang="sv-SE" sz="1200" dirty="0">
                <a:solidFill>
                  <a:srgbClr val="000000"/>
                </a:solidFill>
                <a:effectLst/>
                <a:ea typeface="MS Mincho" panose="02020609040205080304" pitchFamily="49" charset="-128"/>
              </a:rPr>
              <a:t>Förklara begreppen:</a:t>
            </a:r>
          </a:p>
          <a:p>
            <a:pPr>
              <a:lnSpc>
                <a:spcPct val="150000"/>
              </a:lnSpc>
            </a:pPr>
            <a:r>
              <a:rPr lang="sv-SE" sz="1200" b="1" dirty="0">
                <a:solidFill>
                  <a:srgbClr val="000000"/>
                </a:solidFill>
                <a:ea typeface="MS Mincho" panose="02020609040205080304" pitchFamily="49" charset="-128"/>
              </a:rPr>
              <a:t>I</a:t>
            </a:r>
            <a:r>
              <a:rPr lang="sv-SE" sz="1200" b="1" dirty="0">
                <a:solidFill>
                  <a:srgbClr val="000000"/>
                </a:solidFill>
                <a:effectLst/>
                <a:ea typeface="MS Mincho" panose="02020609040205080304" pitchFamily="49" charset="-128"/>
              </a:rPr>
              <a:t>mpressionism</a:t>
            </a:r>
            <a:r>
              <a:rPr lang="sv-SE" sz="1200" b="1" dirty="0">
                <a:solidFill>
                  <a:srgbClr val="000000"/>
                </a:solidFill>
                <a:ea typeface="MS Mincho" panose="02020609040205080304" pitchFamily="49" charset="-128"/>
              </a:rPr>
              <a:t> </a:t>
            </a:r>
          </a:p>
          <a:p>
            <a:pPr>
              <a:lnSpc>
                <a:spcPct val="150000"/>
              </a:lnSpc>
            </a:pPr>
            <a:r>
              <a:rPr lang="sv-SE" sz="1200" i="1" dirty="0">
                <a:solidFill>
                  <a:srgbClr val="000000"/>
                </a:solidFill>
                <a:ea typeface="MS Mincho" panose="02020609040205080304" pitchFamily="49" charset="-128"/>
              </a:rPr>
              <a:t>betyder intryck. Styckena låter "målade", lite suddiga och med otydlig melodi. Ofta har de en vag rytm och det kan vara svårt att känna pulsen i musiken. Musiken bygger mer på klanger än tydliga melodier.</a:t>
            </a:r>
          </a:p>
          <a:p>
            <a:pPr>
              <a:lnSpc>
                <a:spcPct val="150000"/>
              </a:lnSpc>
            </a:pPr>
            <a:r>
              <a:rPr lang="sv-SE" sz="1200" b="1" dirty="0">
                <a:solidFill>
                  <a:srgbClr val="000000"/>
                </a:solidFill>
                <a:ea typeface="MS Mincho" panose="02020609040205080304" pitchFamily="49" charset="-128"/>
              </a:rPr>
              <a:t>Expression</a:t>
            </a:r>
            <a:r>
              <a:rPr lang="sv-SE" sz="1200" dirty="0">
                <a:solidFill>
                  <a:srgbClr val="000000"/>
                </a:solidFill>
                <a:ea typeface="MS Mincho" panose="02020609040205080304" pitchFamily="49" charset="-128"/>
              </a:rPr>
              <a:t> </a:t>
            </a:r>
          </a:p>
          <a:p>
            <a:pPr>
              <a:lnSpc>
                <a:spcPct val="150000"/>
              </a:lnSpc>
            </a:pPr>
            <a:r>
              <a:rPr lang="sv-SE" sz="1200" i="1" dirty="0">
                <a:solidFill>
                  <a:srgbClr val="000000"/>
                </a:solidFill>
                <a:ea typeface="MS Mincho" panose="02020609040205080304" pitchFamily="49" charset="-128"/>
              </a:rPr>
              <a:t>betyder uttryck. Fortsättning på romantikens känslouttryck, ibland med överdrivna känslor. Atonal musik, inte tänkt att vara vackert, upplevelsen är det viktiga. Dissonanser toner som skär sig mot varandra. Slumpmässiga melodier, man slog till och med tärning om vilka toner man skulle använda</a:t>
            </a:r>
            <a:r>
              <a:rPr lang="sv-SE" sz="1200" dirty="0">
                <a:solidFill>
                  <a:srgbClr val="000000"/>
                </a:solidFill>
                <a:ea typeface="MS Mincho" panose="02020609040205080304" pitchFamily="49" charset="-128"/>
              </a:rPr>
              <a:t>. </a:t>
            </a:r>
          </a:p>
          <a:p>
            <a:pPr>
              <a:lnSpc>
                <a:spcPct val="150000"/>
              </a:lnSpc>
            </a:pPr>
            <a:r>
              <a:rPr lang="sv-SE" sz="1200" b="1" dirty="0">
                <a:solidFill>
                  <a:srgbClr val="000000"/>
                </a:solidFill>
                <a:ea typeface="MS Mincho" panose="02020609040205080304" pitchFamily="49" charset="-128"/>
              </a:rPr>
              <a:t>Atonal musik </a:t>
            </a:r>
          </a:p>
          <a:p>
            <a:pPr>
              <a:lnSpc>
                <a:spcPct val="150000"/>
              </a:lnSpc>
            </a:pPr>
            <a:r>
              <a:rPr lang="sv-SE" sz="1200" i="1" dirty="0">
                <a:solidFill>
                  <a:srgbClr val="000000"/>
                </a:solidFill>
                <a:ea typeface="MS Mincho" panose="02020609040205080304" pitchFamily="49" charset="-128"/>
              </a:rPr>
              <a:t>är musik utan tonalt centrum, varken dur eller moll</a:t>
            </a:r>
          </a:p>
          <a:p>
            <a:pPr>
              <a:lnSpc>
                <a:spcPct val="150000"/>
              </a:lnSpc>
            </a:pPr>
            <a:r>
              <a:rPr lang="sv-SE" sz="1200" b="1" dirty="0">
                <a:solidFill>
                  <a:srgbClr val="000000"/>
                </a:solidFill>
                <a:ea typeface="MS Mincho" panose="02020609040205080304" pitchFamily="49" charset="-128"/>
              </a:rPr>
              <a:t>Experimentell musik </a:t>
            </a:r>
          </a:p>
          <a:p>
            <a:pPr>
              <a:lnSpc>
                <a:spcPct val="150000"/>
              </a:lnSpc>
            </a:pPr>
            <a:r>
              <a:rPr lang="sv-SE" sz="1200" i="1" dirty="0">
                <a:solidFill>
                  <a:srgbClr val="000000"/>
                </a:solidFill>
                <a:ea typeface="MS Mincho" panose="02020609040205080304" pitchFamily="49" charset="-128"/>
              </a:rPr>
              <a:t>är musik mer som ide’, man testar nya klanger, sätter skruvar i pianon för att kolla hur klangen förändras, här ingår också elektroniska musik där man börjar utveckla syntetiska ljud som </a:t>
            </a:r>
            <a:r>
              <a:rPr lang="sv-SE" sz="1200" i="1" dirty="0" err="1">
                <a:solidFill>
                  <a:srgbClr val="000000"/>
                </a:solidFill>
                <a:ea typeface="MS Mincho" panose="02020609040205080304" pitchFamily="49" charset="-128"/>
              </a:rPr>
              <a:t>bl.a</a:t>
            </a:r>
            <a:r>
              <a:rPr lang="sv-SE" sz="1200" i="1" dirty="0">
                <a:solidFill>
                  <a:srgbClr val="000000"/>
                </a:solidFill>
                <a:ea typeface="MS Mincho" panose="02020609040205080304" pitchFamily="49" charset="-128"/>
              </a:rPr>
              <a:t> lett fram till dagens syntar. </a:t>
            </a:r>
            <a:r>
              <a:rPr lang="sv-SE" sz="1200" i="1" dirty="0" err="1">
                <a:solidFill>
                  <a:srgbClr val="000000"/>
                </a:solidFill>
                <a:ea typeface="MS Mincho" panose="02020609040205080304" pitchFamily="49" charset="-128"/>
              </a:rPr>
              <a:t>Perfomencekonst</a:t>
            </a:r>
            <a:r>
              <a:rPr lang="sv-SE" sz="1200" i="1" dirty="0">
                <a:solidFill>
                  <a:srgbClr val="000000"/>
                </a:solidFill>
                <a:ea typeface="MS Mincho" panose="02020609040205080304" pitchFamily="49" charset="-128"/>
              </a:rPr>
              <a:t> 4:33 av Cage</a:t>
            </a:r>
          </a:p>
          <a:p>
            <a:pPr>
              <a:lnSpc>
                <a:spcPct val="150000"/>
              </a:lnSpc>
            </a:pPr>
            <a:endParaRPr lang="sv-SE" sz="1200" i="1" dirty="0">
              <a:solidFill>
                <a:srgbClr val="000000"/>
              </a:solidFill>
              <a:ea typeface="MS Mincho" panose="02020609040205080304" pitchFamily="49" charset="-128"/>
            </a:endParaRPr>
          </a:p>
          <a:p>
            <a:pPr>
              <a:lnSpc>
                <a:spcPct val="150000"/>
              </a:lnSpc>
            </a:pPr>
            <a:endParaRPr lang="sv-SE" sz="1200" dirty="0">
              <a:solidFill>
                <a:srgbClr val="000000"/>
              </a:solidFill>
              <a:ea typeface="MS Mincho" panose="02020609040205080304" pitchFamily="49" charset="-128"/>
            </a:endParaRPr>
          </a:p>
          <a:p>
            <a:pPr>
              <a:lnSpc>
                <a:spcPct val="150000"/>
              </a:lnSpc>
            </a:pPr>
            <a:endParaRPr lang="sv-SE" sz="1200" dirty="0">
              <a:solidFill>
                <a:srgbClr val="000000"/>
              </a:solidFill>
              <a:ea typeface="MS Mincho" panose="02020609040205080304" pitchFamily="49" charset="-128"/>
            </a:endParaRPr>
          </a:p>
          <a:p>
            <a:pPr>
              <a:lnSpc>
                <a:spcPct val="150000"/>
              </a:lnSpc>
            </a:pPr>
            <a:endParaRPr lang="sv-SE" sz="1200" dirty="0">
              <a:solidFill>
                <a:srgbClr val="000000"/>
              </a:solidFill>
              <a:ea typeface="MS Mincho" panose="02020609040205080304" pitchFamily="49" charset="-128"/>
            </a:endParaRPr>
          </a:p>
          <a:p>
            <a:pPr>
              <a:lnSpc>
                <a:spcPct val="150000"/>
              </a:lnSpc>
              <a:spcAft>
                <a:spcPts val="0"/>
              </a:spcAft>
            </a:pPr>
            <a:r>
              <a:rPr lang="sv-SE" sz="1200" dirty="0">
                <a:solidFill>
                  <a:srgbClr val="000000"/>
                </a:solidFill>
                <a:effectLst/>
                <a:ea typeface="MS Mincho" panose="02020609040205080304" pitchFamily="49" charset="-128"/>
              </a:rPr>
              <a:t> </a:t>
            </a:r>
          </a:p>
        </p:txBody>
      </p:sp>
    </p:spTree>
    <p:extLst>
      <p:ext uri="{BB962C8B-B14F-4D97-AF65-F5344CB8AC3E}">
        <p14:creationId xmlns:p14="http://schemas.microsoft.com/office/powerpoint/2010/main" val="12575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Bildobjekt 3" descr="En bild som visar musik&#10;&#10;Automatiskt genererad beskrivning">
            <a:extLst>
              <a:ext uri="{FF2B5EF4-FFF2-40B4-BE49-F238E27FC236}">
                <a16:creationId xmlns:a16="http://schemas.microsoft.com/office/drawing/2014/main" id="{A2A9D702-8756-2548-8FF6-F55A9B2443CF}"/>
              </a:ext>
            </a:extLst>
          </p:cNvPr>
          <p:cNvPicPr>
            <a:picLocks noChangeAspect="1"/>
          </p:cNvPicPr>
          <p:nvPr/>
        </p:nvPicPr>
        <p:blipFill>
          <a:blip r:embed="rId3"/>
          <a:stretch>
            <a:fillRect/>
          </a:stretch>
        </p:blipFill>
        <p:spPr>
          <a:xfrm>
            <a:off x="2344440" y="643467"/>
            <a:ext cx="7503120" cy="5571066"/>
          </a:xfrm>
          <a:prstGeom prst="rect">
            <a:avLst/>
          </a:prstGeom>
        </p:spPr>
      </p:pic>
    </p:spTree>
    <p:extLst>
      <p:ext uri="{BB962C8B-B14F-4D97-AF65-F5344CB8AC3E}">
        <p14:creationId xmlns:p14="http://schemas.microsoft.com/office/powerpoint/2010/main" val="784156268"/>
      </p:ext>
    </p:extLst>
  </p:cSld>
  <p:clrMapOvr>
    <a:masterClrMapping/>
  </p:clrMapOvr>
</p:sld>
</file>

<file path=ppt/theme/theme1.xml><?xml version="1.0" encoding="utf-8"?>
<a:theme xmlns:a="http://schemas.openxmlformats.org/drawingml/2006/main" name="Paket">
  <a:themeElements>
    <a:clrScheme name="Pa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{2D8AA545-FCFF-F14B-9C87-DB70020AD381}tf10001120</Template>
  <TotalTime>886</TotalTime>
  <Words>1109</Words>
  <Application>Microsoft Office PowerPoint</Application>
  <PresentationFormat>Bredbild</PresentationFormat>
  <Paragraphs>86</Paragraphs>
  <Slides>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Gill Sans MT</vt:lpstr>
      <vt:lpstr>MS Mincho</vt:lpstr>
      <vt:lpstr>Paket</vt:lpstr>
      <vt:lpstr>Konstmusikhistoria</vt:lpstr>
      <vt:lpstr>Konstmusikhistoria Instuderingsfrågor med svar</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Konstmusikhistoria</dc:title>
  <dc:creator>Ekman Henrik</dc:creator>
  <cp:lastModifiedBy>Othman Häggqvist Marianne</cp:lastModifiedBy>
  <cp:revision>4</cp:revision>
  <dcterms:created xsi:type="dcterms:W3CDTF">2019-02-25T22:31:50Z</dcterms:created>
  <dcterms:modified xsi:type="dcterms:W3CDTF">2020-02-22T14:37:02Z</dcterms:modified>
</cp:coreProperties>
</file>