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B8AAF75B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6" r:id="rId2"/>
    <p:sldId id="256" r:id="rId3"/>
    <p:sldId id="263" r:id="rId4"/>
    <p:sldId id="265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D978A5-BDA3-AFE4-4C95-EA2F9CF90846}" name="Ella Lafvas" initials="EL" userId="e7b545a9ba0fad4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07A3F-E827-40D0-8A69-D150F50A9DF3}" v="126" dt="2022-11-21T21:38:49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2_B8AAF7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ED2F19-8B21-456A-A71D-BE5F84F00313}" authorId="{CCD978A5-BDA3-AFE4-4C95-EA2F9CF90846}" created="2022-11-21T12:42:20.463">
    <pc:sldMkLst xmlns:pc="http://schemas.microsoft.com/office/powerpoint/2013/main/command">
      <pc:docMk/>
      <pc:sldMk cId="3098212187" sldId="258"/>
    </pc:sldMkLst>
    <p188:txBody>
      <a:bodyPr/>
      <a:lstStyle/>
      <a:p>
        <a:r>
          <a:rPr lang="sv-SE"/>
          <a:t>Hansan, eller Hanseförbundet, grundades under 1100-talet av nordtyska köpmän som slöt sig samman i ett handelsförbund för att få billigare och säkrare transporter samt skydd mot konkurrens. Ordet hansa betyder ungefär "sammanslutning av handelsfolk".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30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82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95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6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6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66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28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21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24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94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8777C42-231A-4D46-900E-1B18F7223C29}" type="datetimeFigureOut">
              <a:rPr lang="sv-SE" smtClean="0"/>
              <a:t>2022-11-22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4CE0E6-4ACB-46EB-B898-3EB22667C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7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2_B8AAF75B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9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5523E7-78DB-9507-B340-54F7B225E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Lånord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501051-6DD5-EB7B-7F21-B7DA2C8DF6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3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F8364-0787-7CF3-46B0-61843A4E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får svenskan nya ord?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CE432E-B968-1574-38F1-4CE41997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Sammansättning av tidigare existerande ord</a:t>
            </a:r>
          </a:p>
          <a:p>
            <a:pPr marL="45720" indent="0">
              <a:buNone/>
            </a:pPr>
            <a:r>
              <a:rPr lang="sv-SE" sz="2800" dirty="0"/>
              <a:t>	Eller</a:t>
            </a:r>
          </a:p>
          <a:p>
            <a:r>
              <a:rPr lang="sv-SE" sz="2800" dirty="0"/>
              <a:t>Lånord, ord som har sitt ursprung i ord från andra språk</a:t>
            </a:r>
          </a:p>
        </p:txBody>
      </p:sp>
    </p:spTree>
    <p:extLst>
      <p:ext uri="{BB962C8B-B14F-4D97-AF65-F5344CB8AC3E}">
        <p14:creationId xmlns:p14="http://schemas.microsoft.com/office/powerpoint/2010/main" val="1647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EB95F-9CFF-23D4-8D69-77CD499D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ur nyordslistan 2021</a:t>
            </a:r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EFDED064-A78E-0ECA-2813-D3587510C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295704"/>
              </p:ext>
            </p:extLst>
          </p:nvPr>
        </p:nvGraphicFramePr>
        <p:xfrm>
          <a:off x="1143000" y="2057400"/>
          <a:ext cx="987266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6331">
                  <a:extLst>
                    <a:ext uri="{9D8B030D-6E8A-4147-A177-3AD203B41FA5}">
                      <a16:colId xmlns:a16="http://schemas.microsoft.com/office/drawing/2014/main" val="2947525791"/>
                    </a:ext>
                  </a:extLst>
                </a:gridCol>
                <a:gridCol w="4936331">
                  <a:extLst>
                    <a:ext uri="{9D8B030D-6E8A-4147-A177-3AD203B41FA5}">
                      <a16:colId xmlns:a16="http://schemas.microsoft.com/office/drawing/2014/main" val="78300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800" dirty="0"/>
                        <a:t>Sammansatt 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Lånord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738611"/>
                  </a:ext>
                </a:extLst>
              </a:tr>
            </a:tbl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18B6FC1C-0930-C136-806A-F8A64263CDEA}"/>
              </a:ext>
            </a:extLst>
          </p:cNvPr>
          <p:cNvSpPr txBox="1"/>
          <p:nvPr/>
        </p:nvSpPr>
        <p:spPr>
          <a:xfrm>
            <a:off x="1143000" y="2575560"/>
            <a:ext cx="491966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/>
              <a:t>Djuränkling</a:t>
            </a:r>
            <a:endParaRPr lang="sv-SE" sz="1800" b="1" dirty="0"/>
          </a:p>
          <a:p>
            <a:r>
              <a:rPr lang="sv-SE" sz="2000" i="1" dirty="0"/>
              <a:t>Husdjur som behöver ny ägare när den förra avlidit</a:t>
            </a:r>
          </a:p>
          <a:p>
            <a:endParaRPr lang="sv-SE" sz="2000" i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14D0D1-DE1A-10DA-1845-C4C6B1F9CAAA}"/>
              </a:ext>
            </a:extLst>
          </p:cNvPr>
          <p:cNvSpPr txBox="1"/>
          <p:nvPr/>
        </p:nvSpPr>
        <p:spPr>
          <a:xfrm>
            <a:off x="6062662" y="2575560"/>
            <a:ext cx="4953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/>
              <a:t>Gaslighta</a:t>
            </a:r>
          </a:p>
          <a:p>
            <a:r>
              <a:rPr lang="sv-SE" sz="2000" i="1" dirty="0"/>
              <a:t>manipulera en person genom att förneka fakta eller att sprida felaktig information i syftet att få personen att tvivla på sitt förstånd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C41861BA-526A-2081-8968-CF44411F259A}"/>
              </a:ext>
            </a:extLst>
          </p:cNvPr>
          <p:cNvCxnSpPr>
            <a:cxnSpLocks/>
          </p:cNvCxnSpPr>
          <p:nvPr/>
        </p:nvCxnSpPr>
        <p:spPr>
          <a:xfrm flipH="1">
            <a:off x="6069081" y="2057400"/>
            <a:ext cx="0" cy="190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7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78819F-AD80-63A7-D3AF-B22B0A08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sv-SE" dirty="0"/>
              <a:t>Latin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92BE99-C3AE-0979-3DF8-C32DB4705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sv-SE" dirty="0"/>
              <a:t>Genom kyrkan fick svenskan många lånord från latin.</a:t>
            </a:r>
          </a:p>
          <a:p>
            <a:r>
              <a:rPr lang="sv-SE" dirty="0"/>
              <a:t>När Sverige blev kristet hade kyrkan stor makt i landet och det kom många nya föremål, händelser och liknande som behövde nya ord.</a:t>
            </a:r>
          </a:p>
          <a:p>
            <a:pPr lvl="1"/>
            <a:r>
              <a:rPr lang="sv-SE" dirty="0"/>
              <a:t>Biskop</a:t>
            </a:r>
          </a:p>
          <a:p>
            <a:pPr lvl="1"/>
            <a:r>
              <a:rPr lang="sv-SE" dirty="0"/>
              <a:t>Klocka</a:t>
            </a:r>
          </a:p>
          <a:p>
            <a:pPr marL="45720" indent="0">
              <a:buNone/>
            </a:pPr>
            <a:endParaRPr lang="sv-SE" dirty="0"/>
          </a:p>
        </p:txBody>
      </p:sp>
      <p:pic>
        <p:nvPicPr>
          <p:cNvPr id="1026" name="Picture 2" descr="Gotlands medeltida kyrkor">
            <a:extLst>
              <a:ext uri="{FF2B5EF4-FFF2-40B4-BE49-F238E27FC236}">
                <a16:creationId xmlns:a16="http://schemas.microsoft.com/office/drawing/2014/main" id="{FF2D4653-3980-CDDA-44AA-8DB3327DB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15970"/>
          <a:stretch/>
        </p:blipFill>
        <p:spPr bwMode="auto">
          <a:xfrm>
            <a:off x="8310622" y="205409"/>
            <a:ext cx="3642839" cy="387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uds ord i det medeltida Spanien — Watchtower ONLINE LIBRARY">
            <a:extLst>
              <a:ext uri="{FF2B5EF4-FFF2-40B4-BE49-F238E27FC236}">
                <a16:creationId xmlns:a16="http://schemas.microsoft.com/office/drawing/2014/main" id="{04122170-E117-1285-F310-5B1EF21A9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r="10383" b="2"/>
          <a:stretch/>
        </p:blipFill>
        <p:spPr bwMode="auto">
          <a:xfrm>
            <a:off x="8310622" y="4076163"/>
            <a:ext cx="3642838" cy="25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AC3B7FA-53FD-4D89-BFA4-2DE5AB86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2D009F-374E-EF8F-2D69-9D76EFA5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858000" cy="1356360"/>
          </a:xfrm>
        </p:spPr>
        <p:txBody>
          <a:bodyPr>
            <a:normAutofit/>
          </a:bodyPr>
          <a:lstStyle/>
          <a:p>
            <a:r>
              <a:rPr lang="sv-SE" dirty="0"/>
              <a:t>Tyska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88D1E8-04E6-FA6A-4E77-CD96E0D7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858000" cy="4038600"/>
          </a:xfrm>
        </p:spPr>
        <p:txBody>
          <a:bodyPr>
            <a:normAutofit/>
          </a:bodyPr>
          <a:lstStyle/>
          <a:p>
            <a:r>
              <a:rPr lang="sv-SE" dirty="0"/>
              <a:t>Ca 1200-talet till 1600-talet </a:t>
            </a:r>
          </a:p>
          <a:p>
            <a:r>
              <a:rPr lang="sv-SE" dirty="0"/>
              <a:t>Hansan – ett mäktigt tyskt </a:t>
            </a:r>
            <a:r>
              <a:rPr lang="sv-SE" dirty="0" err="1"/>
              <a:t>handelsförbund</a:t>
            </a:r>
            <a:r>
              <a:rPr lang="sv-SE" dirty="0"/>
              <a:t>.</a:t>
            </a:r>
          </a:p>
          <a:p>
            <a:r>
              <a:rPr lang="sv-SE" dirty="0"/>
              <a:t>Eftersom Hansan är så viktig i hela Europa blir tyskan ett viktigt språk</a:t>
            </a:r>
          </a:p>
          <a:p>
            <a:r>
              <a:rPr lang="sv-SE" dirty="0"/>
              <a:t>Många tyska lånord är kopplade till handel</a:t>
            </a:r>
          </a:p>
          <a:p>
            <a:pPr lvl="1"/>
            <a:r>
              <a:rPr lang="sv-SE" dirty="0"/>
              <a:t>Billig</a:t>
            </a:r>
          </a:p>
          <a:p>
            <a:pPr lvl="1"/>
            <a:r>
              <a:rPr lang="sv-SE" dirty="0"/>
              <a:t>Stad</a:t>
            </a:r>
          </a:p>
          <a:p>
            <a:pPr lvl="1"/>
            <a:r>
              <a:rPr lang="sv-SE" dirty="0"/>
              <a:t>Måste</a:t>
            </a:r>
          </a:p>
          <a:p>
            <a:endParaRPr lang="sv-SE" dirty="0"/>
          </a:p>
        </p:txBody>
      </p:sp>
      <p:pic>
        <p:nvPicPr>
          <p:cNvPr id="2050" name="Picture 2" descr="Hansan dominerade handeln i Nordeuropa på medeltiden | Historia | SO-rummet">
            <a:extLst>
              <a:ext uri="{FF2B5EF4-FFF2-40B4-BE49-F238E27FC236}">
                <a16:creationId xmlns:a16="http://schemas.microsoft.com/office/drawing/2014/main" id="{05015B95-A1F4-33DF-24CA-604733366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3" r="26353" b="-1"/>
          <a:stretch/>
        </p:blipFill>
        <p:spPr bwMode="auto">
          <a:xfrm>
            <a:off x="830138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3C6F6B7-7899-41D8-AB85-2854E032D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6" name="Picture 8" descr="Flag of Germany - Wikipedia">
            <a:extLst>
              <a:ext uri="{FF2B5EF4-FFF2-40B4-BE49-F238E27FC236}">
                <a16:creationId xmlns:a16="http://schemas.microsoft.com/office/drawing/2014/main" id="{8DDF623E-A0C0-CFC2-46CB-FA59A815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" y="5981865"/>
            <a:ext cx="8062689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F9EE7F-B512-BFE4-DF98-781A17CC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sv-SE" dirty="0"/>
              <a:t>Franska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B9F859-BC46-4C18-7301-306CEE8A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Ca 1600-tal till 1800-tal</a:t>
            </a:r>
          </a:p>
          <a:p>
            <a:r>
              <a:rPr lang="sv-SE" dirty="0"/>
              <a:t>Frankrike Europas kulturcentrum</a:t>
            </a:r>
          </a:p>
          <a:p>
            <a:r>
              <a:rPr lang="sv-SE" dirty="0"/>
              <a:t>Franska = ”fint”</a:t>
            </a:r>
          </a:p>
          <a:p>
            <a:r>
              <a:rPr lang="sv-SE" dirty="0"/>
              <a:t>Svenskarna ur de högre klasserna skulle gärna tala franska</a:t>
            </a:r>
          </a:p>
          <a:p>
            <a:r>
              <a:rPr lang="sv-SE" dirty="0"/>
              <a:t>Svenska Akademien – skydda det svenska språket?</a:t>
            </a:r>
          </a:p>
          <a:p>
            <a:r>
              <a:rPr lang="sv-SE" dirty="0"/>
              <a:t>Lånord:</a:t>
            </a:r>
          </a:p>
          <a:p>
            <a:pPr lvl="1"/>
            <a:r>
              <a:rPr lang="sv-SE" dirty="0"/>
              <a:t>Byrå</a:t>
            </a:r>
          </a:p>
          <a:p>
            <a:pPr lvl="1"/>
            <a:r>
              <a:rPr lang="sv-SE" dirty="0"/>
              <a:t>Journalist</a:t>
            </a:r>
          </a:p>
          <a:p>
            <a:pPr lvl="1"/>
            <a:r>
              <a:rPr lang="sv-SE" dirty="0"/>
              <a:t>Frisyr</a:t>
            </a:r>
          </a:p>
        </p:txBody>
      </p:sp>
      <p:pic>
        <p:nvPicPr>
          <p:cNvPr id="3074" name="Picture 2" descr="Konkurrens för svenskan vid hovet | Popularhistoria.se">
            <a:extLst>
              <a:ext uri="{FF2B5EF4-FFF2-40B4-BE49-F238E27FC236}">
                <a16:creationId xmlns:a16="http://schemas.microsoft.com/office/drawing/2014/main" id="{4957AA3C-5D37-FE7F-1D98-15B92B6B7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2237"/>
          <a:stretch/>
        </p:blipFill>
        <p:spPr bwMode="auto">
          <a:xfrm>
            <a:off x="8310622" y="230092"/>
            <a:ext cx="3656294" cy="28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onial Quills: Face Painting in 18th Century France">
            <a:extLst>
              <a:ext uri="{FF2B5EF4-FFF2-40B4-BE49-F238E27FC236}">
                <a16:creationId xmlns:a16="http://schemas.microsoft.com/office/drawing/2014/main" id="{0E2D744A-93F7-A5B1-3233-038E219A4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r="7237" b="-3"/>
          <a:stretch/>
        </p:blipFill>
        <p:spPr bwMode="auto">
          <a:xfrm>
            <a:off x="8310622" y="3109942"/>
            <a:ext cx="3656294" cy="35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french-flag-large - Svenska FN-förbundet">
            <a:extLst>
              <a:ext uri="{FF2B5EF4-FFF2-40B4-BE49-F238E27FC236}">
                <a16:creationId xmlns:a16="http://schemas.microsoft.com/office/drawing/2014/main" id="{F20916EE-0B3C-A84A-AF27-4317B99C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4" y="5981865"/>
            <a:ext cx="808553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1352FF-01F6-30E1-9BC6-A1FF92D6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sv-SE" dirty="0"/>
              <a:t>Engelska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0E42FE-724E-7B67-7918-94454CB5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sv-SE" dirty="0"/>
              <a:t>Ca 1950-talet till idag</a:t>
            </a:r>
          </a:p>
          <a:p>
            <a:r>
              <a:rPr lang="sv-SE" dirty="0"/>
              <a:t>Idag har det engelska språket hög status inom nöjesbranschen, näringslivet etc.</a:t>
            </a:r>
          </a:p>
          <a:p>
            <a:r>
              <a:rPr lang="sv-SE" dirty="0"/>
              <a:t>Engelska är världens mest talade språk</a:t>
            </a:r>
          </a:p>
          <a:p>
            <a:r>
              <a:rPr lang="sv-SE" dirty="0"/>
              <a:t>Lånord:</a:t>
            </a:r>
          </a:p>
          <a:p>
            <a:pPr lvl="1"/>
            <a:r>
              <a:rPr lang="sv-SE" dirty="0"/>
              <a:t>Hamburgare</a:t>
            </a:r>
          </a:p>
          <a:p>
            <a:pPr lvl="1"/>
            <a:r>
              <a:rPr lang="sv-SE" dirty="0"/>
              <a:t>Mejl</a:t>
            </a:r>
          </a:p>
          <a:p>
            <a:pPr lvl="1"/>
            <a:r>
              <a:rPr lang="sv-SE" dirty="0"/>
              <a:t>Mobil</a:t>
            </a:r>
          </a:p>
        </p:txBody>
      </p:sp>
      <p:pic>
        <p:nvPicPr>
          <p:cNvPr id="4098" name="Picture 2" descr="Hollywood Sign Los Angeles: Boka biljetter till ditt besök | GetYourGuide">
            <a:extLst>
              <a:ext uri="{FF2B5EF4-FFF2-40B4-BE49-F238E27FC236}">
                <a16:creationId xmlns:a16="http://schemas.microsoft.com/office/drawing/2014/main" id="{77E0DFC1-9A96-E024-E64F-E0245A030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r="6209" b="-3"/>
          <a:stretch/>
        </p:blipFill>
        <p:spPr bwMode="auto">
          <a:xfrm>
            <a:off x="8310622" y="251791"/>
            <a:ext cx="3656091" cy="27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uncil for Responsible Social Media features Haugen, Gephardt, Hagel">
            <a:extLst>
              <a:ext uri="{FF2B5EF4-FFF2-40B4-BE49-F238E27FC236}">
                <a16:creationId xmlns:a16="http://schemas.microsoft.com/office/drawing/2014/main" id="{6DA48585-E37C-2499-89C4-F4C4B5C46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r="31942"/>
          <a:stretch/>
        </p:blipFill>
        <p:spPr bwMode="auto">
          <a:xfrm>
            <a:off x="8310622" y="3018504"/>
            <a:ext cx="3656091" cy="35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flag of the United Kingdom | Britannica">
            <a:extLst>
              <a:ext uri="{FF2B5EF4-FFF2-40B4-BE49-F238E27FC236}">
                <a16:creationId xmlns:a16="http://schemas.microsoft.com/office/drawing/2014/main" id="{B837E1DE-D91E-5E0F-75A8-0B69BB86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0" y="5981863"/>
            <a:ext cx="8085537" cy="6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AF547D-D8ED-A377-15CB-9A52C146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432ACE-BB95-AB36-91CD-085D33700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sz="2800" dirty="0"/>
              <a:t>Läs texten på sida 417 i Svenska direkt 8</a:t>
            </a:r>
          </a:p>
          <a:p>
            <a:r>
              <a:rPr lang="sv-SE" sz="2800" dirty="0"/>
              <a:t>Skriv upp de understrukna orden och gissa vilka språk ni tror de kommer ifrån. Tyska, franska eller engelska?</a:t>
            </a:r>
          </a:p>
          <a:p>
            <a:r>
              <a:rPr lang="sv-SE" sz="2800" dirty="0"/>
              <a:t>Ta reda på vilket språk orden kommer ifrån. Hade du rätt? (”Etymologi”, svenska.se)</a:t>
            </a:r>
          </a:p>
          <a:p>
            <a:pPr marL="45720" indent="0">
              <a:buNone/>
            </a:pPr>
            <a:endParaRPr lang="sv-SE" sz="2800" dirty="0"/>
          </a:p>
          <a:p>
            <a:r>
              <a:rPr lang="sv-SE" sz="2800" dirty="0"/>
              <a:t>Om du blir klar tidigt: Kolla på nyordslistan för 2021, 2020 och 2019. Var kommer orden ifrån? Vilka av orden är lånord? Från vilka språk kommer lånorden? Vilka teman finns? Skriv </a:t>
            </a:r>
            <a:r>
              <a:rPr lang="sv-SE" sz="2800"/>
              <a:t>i skrivhäftet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49738080"/>
      </p:ext>
    </p:extLst>
  </p:cSld>
  <p:clrMapOvr>
    <a:masterClrMapping/>
  </p:clrMapOvr>
</p:sld>
</file>

<file path=ppt/theme/theme1.xml><?xml version="1.0" encoding="utf-8"?>
<a:theme xmlns:a="http://schemas.openxmlformats.org/drawingml/2006/main" name="Grund">
  <a:themeElements>
    <a:clrScheme name="Anpassat 1">
      <a:dk1>
        <a:sysClr val="windowText" lastClr="000000"/>
      </a:dk1>
      <a:lt1>
        <a:srgbClr val="E4EDEB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run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Grund</Template>
  <TotalTime>2378</TotalTime>
  <Words>294</Words>
  <Application>Microsoft Office PowerPoint</Application>
  <PresentationFormat>Bredbild</PresentationFormat>
  <Paragraphs>49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Corbel</vt:lpstr>
      <vt:lpstr>Grund</vt:lpstr>
      <vt:lpstr>PowerPoint-presentation</vt:lpstr>
      <vt:lpstr>Lånord</vt:lpstr>
      <vt:lpstr>Hur får svenskan nya ord?</vt:lpstr>
      <vt:lpstr>Exempel ur nyordslistan 2021</vt:lpstr>
      <vt:lpstr>Latin</vt:lpstr>
      <vt:lpstr>Tyska  </vt:lpstr>
      <vt:lpstr>Franska</vt:lpstr>
      <vt:lpstr>Engelska</vt:lpstr>
      <vt:lpstr>Nu: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Lånord</dc:title>
  <dc:creator>Ella Lafvas</dc:creator>
  <cp:lastModifiedBy>Othman Häggqvist Marianne</cp:lastModifiedBy>
  <cp:revision>2</cp:revision>
  <dcterms:created xsi:type="dcterms:W3CDTF">2022-11-20T15:55:03Z</dcterms:created>
  <dcterms:modified xsi:type="dcterms:W3CDTF">2022-11-22T15:14:38Z</dcterms:modified>
</cp:coreProperties>
</file>