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2" r:id="rId5"/>
    <p:sldId id="261" r:id="rId6"/>
    <p:sldId id="259" r:id="rId7"/>
    <p:sldId id="260" r:id="rId8"/>
    <p:sldId id="264"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4DE"/>
    <a:srgbClr val="F7D8B7"/>
    <a:srgbClr val="825C49"/>
    <a:srgbClr val="CC4339"/>
    <a:srgbClr val="031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75ADC-522E-70BA-05D4-0D5870B5BF2D}" v="398" dt="2020-03-05T13:31:22.400"/>
    <p1510:client id="{49AA8C14-19BB-4D04-B0E9-459D2733745B}" v="322" dt="2020-03-02T09:24:39.464"/>
    <p1510:client id="{4AE6C0E6-293D-FEB2-18A9-F2EC0FCC3761}" v="700" dt="2020-03-07T14:27:07.147"/>
    <p1510:client id="{9C8186BE-30B3-BD9C-623F-7CA08747B9C4}" v="1143" dt="2020-03-05T16:34:50.647"/>
    <p1510:client id="{ABD56B9B-8E88-2141-9AC0-70313881FB25}" v="39" dt="2020-03-08T11:10:55.513"/>
    <p1510:client id="{B4F08C92-2AAA-D4CD-5F0C-DCB4DF626D76}" v="45" dt="2020-03-05T13:42:02.449"/>
    <p1510:client id="{C1394716-FF21-48CA-9CA9-35C1D115C112}" v="266" dt="2020-03-05T13:01:26.343"/>
    <p1510:client id="{C17DC0F3-3D67-4C6B-98E9-1D4CAA2CD013}" v="702" dt="2020-03-02T09:32:54.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1CD27-1910-4CEB-8622-7842463CA263}" type="datetimeFigureOut">
              <a:rPr lang="sv-SE"/>
              <a:t>2020-03-09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8468B-1E27-4E96-BE7D-3427B376198D}" type="slidenum">
              <a:rPr lang="sv-SE"/>
              <a:t>‹#›</a:t>
            </a:fld>
            <a:endParaRPr lang="sv-SE"/>
          </a:p>
        </p:txBody>
      </p:sp>
    </p:spTree>
    <p:extLst>
      <p:ext uri="{BB962C8B-B14F-4D97-AF65-F5344CB8AC3E}">
        <p14:creationId xmlns:p14="http://schemas.microsoft.com/office/powerpoint/2010/main" val="45266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pPr>
            <a:r>
              <a:rPr lang="sv-SE" err="1"/>
              <a:t>Pronoun</a:t>
            </a:r>
            <a:r>
              <a:rPr lang="sv-SE"/>
              <a:t> is </a:t>
            </a:r>
            <a:r>
              <a:rPr lang="sv-SE" err="1"/>
              <a:t>words</a:t>
            </a:r>
            <a:r>
              <a:rPr lang="sv-SE"/>
              <a:t> </a:t>
            </a:r>
            <a:r>
              <a:rPr lang="sv-SE" err="1"/>
              <a:t>you</a:t>
            </a:r>
            <a:r>
              <a:rPr lang="sv-SE"/>
              <a:t> </a:t>
            </a:r>
            <a:r>
              <a:rPr lang="sv-SE" err="1"/>
              <a:t>say</a:t>
            </a:r>
            <a:r>
              <a:rPr lang="sv-SE"/>
              <a:t> </a:t>
            </a:r>
            <a:r>
              <a:rPr lang="sv-SE" err="1"/>
              <a:t>instead</a:t>
            </a:r>
            <a:r>
              <a:rPr lang="sv-SE"/>
              <a:t> </a:t>
            </a:r>
            <a:r>
              <a:rPr lang="sv-SE" err="1"/>
              <a:t>of</a:t>
            </a:r>
            <a:r>
              <a:rPr lang="sv-SE"/>
              <a:t> </a:t>
            </a:r>
            <a:r>
              <a:rPr lang="sv-SE" err="1"/>
              <a:t>nouns</a:t>
            </a:r>
            <a:r>
              <a:rPr lang="sv-SE"/>
              <a:t> to make the </a:t>
            </a:r>
            <a:r>
              <a:rPr lang="en-US"/>
              <a:t>language more complex and developed</a:t>
            </a:r>
            <a:r>
              <a:rPr lang="sv-SE"/>
              <a:t>. Different </a:t>
            </a:r>
            <a:r>
              <a:rPr lang="sv-SE" err="1"/>
              <a:t>types</a:t>
            </a:r>
            <a:r>
              <a:rPr lang="sv-SE"/>
              <a:t> </a:t>
            </a:r>
            <a:r>
              <a:rPr lang="sv-SE" err="1"/>
              <a:t>of</a:t>
            </a:r>
            <a:r>
              <a:rPr lang="sv-SE"/>
              <a:t> </a:t>
            </a:r>
            <a:r>
              <a:rPr lang="sv-SE" err="1"/>
              <a:t>pronouns</a:t>
            </a:r>
            <a:r>
              <a:rPr lang="sv-SE"/>
              <a:t> </a:t>
            </a:r>
            <a:r>
              <a:rPr lang="sv-SE" err="1"/>
              <a:t>does</a:t>
            </a:r>
            <a:r>
              <a:rPr lang="sv-SE"/>
              <a:t> different </a:t>
            </a:r>
            <a:r>
              <a:rPr lang="sv-SE" err="1"/>
              <a:t>types</a:t>
            </a:r>
            <a:r>
              <a:rPr lang="sv-SE"/>
              <a:t> </a:t>
            </a:r>
            <a:r>
              <a:rPr lang="sv-SE" err="1"/>
              <a:t>of</a:t>
            </a:r>
            <a:r>
              <a:rPr lang="sv-SE"/>
              <a:t> </a:t>
            </a:r>
            <a:r>
              <a:rPr lang="sv-SE" err="1"/>
              <a:t>things</a:t>
            </a:r>
            <a:r>
              <a:rPr lang="sv-SE"/>
              <a:t> in a text.</a:t>
            </a:r>
            <a:endParaRPr lang="sv-SE">
              <a:cs typeface="Calibri"/>
            </a:endParaRPr>
          </a:p>
          <a:p>
            <a:pPr>
              <a:lnSpc>
                <a:spcPct val="90000"/>
              </a:lnSpc>
              <a:spcBef>
                <a:spcPts val="1000"/>
              </a:spcBef>
            </a:pPr>
            <a:r>
              <a:rPr lang="sv-SE"/>
              <a:t>For </a:t>
            </a:r>
            <a:r>
              <a:rPr lang="sv-SE" err="1"/>
              <a:t>example</a:t>
            </a:r>
            <a:r>
              <a:rPr lang="sv-SE"/>
              <a:t> an anima</a:t>
            </a:r>
            <a:r>
              <a:rPr lang="en-US"/>
              <a:t>l</a:t>
            </a:r>
            <a:r>
              <a:rPr lang="sv-SE"/>
              <a:t> a plant or a person.</a:t>
            </a:r>
            <a:endParaRPr lang="sv-SE">
              <a:cs typeface="Calibri"/>
            </a:endParaRPr>
          </a:p>
        </p:txBody>
      </p:sp>
      <p:sp>
        <p:nvSpPr>
          <p:cNvPr id="4" name="Platshållare för bildnummer 3"/>
          <p:cNvSpPr>
            <a:spLocks noGrp="1"/>
          </p:cNvSpPr>
          <p:nvPr>
            <p:ph type="sldNum" sz="quarter" idx="5"/>
          </p:nvPr>
        </p:nvSpPr>
        <p:spPr/>
        <p:txBody>
          <a:bodyPr/>
          <a:lstStyle/>
          <a:p>
            <a:fld id="{0CB8468B-1E27-4E96-BE7D-3427B376198D}" type="slidenum">
              <a:rPr lang="sv-SE"/>
              <a:t>2</a:t>
            </a:fld>
            <a:endParaRPr lang="sv-SE"/>
          </a:p>
        </p:txBody>
      </p:sp>
    </p:spTree>
    <p:extLst>
      <p:ext uri="{BB962C8B-B14F-4D97-AF65-F5344CB8AC3E}">
        <p14:creationId xmlns:p14="http://schemas.microsoft.com/office/powerpoint/2010/main" val="318368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When you are writing a text you want it to have a flow that you don’t get when you repeat yourself over and over. Look at this simple sentence for instance:</a:t>
            </a:r>
          </a:p>
          <a:p>
            <a:r>
              <a:rPr lang="en-US"/>
              <a:t>The only change in that short scents was the pronoun and yet we can see that it already looks more professional and less weird when we use the pronoun.</a:t>
            </a:r>
            <a:endParaRPr lang="en-US">
              <a:cs typeface="Calibri"/>
            </a:endParaRPr>
          </a:p>
        </p:txBody>
      </p:sp>
      <p:sp>
        <p:nvSpPr>
          <p:cNvPr id="4" name="Platshållare för bildnummer 3"/>
          <p:cNvSpPr>
            <a:spLocks noGrp="1"/>
          </p:cNvSpPr>
          <p:nvPr>
            <p:ph type="sldNum" sz="quarter" idx="5"/>
          </p:nvPr>
        </p:nvSpPr>
        <p:spPr/>
        <p:txBody>
          <a:bodyPr/>
          <a:lstStyle/>
          <a:p>
            <a:fld id="{0CB8468B-1E27-4E96-BE7D-3427B376198D}" type="slidenum">
              <a:rPr lang="sv-SE"/>
              <a:t>6</a:t>
            </a:fld>
            <a:endParaRPr lang="sv-SE"/>
          </a:p>
        </p:txBody>
      </p:sp>
    </p:spTree>
    <p:extLst>
      <p:ext uri="{BB962C8B-B14F-4D97-AF65-F5344CB8AC3E}">
        <p14:creationId xmlns:p14="http://schemas.microsoft.com/office/powerpoint/2010/main" val="163511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There’s a lot of different forms of pronouns that we use in different occasions to develop the english language. We can't go </a:t>
            </a:r>
            <a:br>
              <a:rPr lang="en-US"/>
            </a:br>
            <a:r>
              <a:rPr lang="en-US"/>
              <a:t>through them all today but here they are if you want to look a bit closer later.</a:t>
            </a:r>
            <a:endParaRPr lang="sv-SE"/>
          </a:p>
        </p:txBody>
      </p:sp>
      <p:sp>
        <p:nvSpPr>
          <p:cNvPr id="4" name="Platshållare för bildnummer 3"/>
          <p:cNvSpPr>
            <a:spLocks noGrp="1"/>
          </p:cNvSpPr>
          <p:nvPr>
            <p:ph type="sldNum" sz="quarter" idx="5"/>
          </p:nvPr>
        </p:nvSpPr>
        <p:spPr/>
        <p:txBody>
          <a:bodyPr/>
          <a:lstStyle/>
          <a:p>
            <a:fld id="{0CB8468B-1E27-4E96-BE7D-3427B376198D}" type="slidenum">
              <a:rPr lang="sv-SE"/>
              <a:t>7</a:t>
            </a:fld>
            <a:endParaRPr lang="sv-SE"/>
          </a:p>
        </p:txBody>
      </p:sp>
    </p:spTree>
    <p:extLst>
      <p:ext uri="{BB962C8B-B14F-4D97-AF65-F5344CB8AC3E}">
        <p14:creationId xmlns:p14="http://schemas.microsoft.com/office/powerpoint/2010/main" val="259611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Possessive pronouns is about the words that describes who owns what. You use them instead of nouns but also possessive adjectives as you can see on the chart. Here is a similar example to the one before. The first sentence is correct but is unnatural because we are repeating the noun. In the second sentence we use possessive pronouns instead and that sentence is more natural.</a:t>
            </a:r>
          </a:p>
        </p:txBody>
      </p:sp>
      <p:sp>
        <p:nvSpPr>
          <p:cNvPr id="4" name="Platshållare för bildnummer 3"/>
          <p:cNvSpPr>
            <a:spLocks noGrp="1"/>
          </p:cNvSpPr>
          <p:nvPr>
            <p:ph type="sldNum" sz="quarter" idx="5"/>
          </p:nvPr>
        </p:nvSpPr>
        <p:spPr/>
        <p:txBody>
          <a:bodyPr/>
          <a:lstStyle/>
          <a:p>
            <a:fld id="{0CB8468B-1E27-4E96-BE7D-3427B376198D}" type="slidenum">
              <a:rPr lang="sv-SE"/>
              <a:t>8</a:t>
            </a:fld>
            <a:endParaRPr lang="sv-SE"/>
          </a:p>
        </p:txBody>
      </p:sp>
    </p:spTree>
    <p:extLst>
      <p:ext uri="{BB962C8B-B14F-4D97-AF65-F5344CB8AC3E}">
        <p14:creationId xmlns:p14="http://schemas.microsoft.com/office/powerpoint/2010/main" val="32447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2020-03-09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2020-03-09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2020-03-09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2020-03-09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2020-03-09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2020-03-09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quotecounterquote.com/2012/05/inside-every-fat-man-there-is-thin-man.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eetbeebuzzings.blogspot.com/2010/04/ill-gladly-wash-my-mouth-out-with-soap.html" TargetMode="External"/><Relationship Id="rId18" Type="http://schemas.openxmlformats.org/officeDocument/2006/relationships/image" Target="../media/image11.jpeg"/><Relationship Id="rId3" Type="http://schemas.openxmlformats.org/officeDocument/2006/relationships/hyperlink" Target="http://aspontasespigadas.blogspot.com/2011/04/uma-questao-de-cor.html" TargetMode="External"/><Relationship Id="rId21" Type="http://schemas.openxmlformats.org/officeDocument/2006/relationships/image" Target="../media/image12.jpeg"/><Relationship Id="rId7" Type="http://schemas.openxmlformats.org/officeDocument/2006/relationships/image" Target="../media/image7.jpeg"/><Relationship Id="rId12" Type="http://schemas.openxmlformats.org/officeDocument/2006/relationships/image" Target="../media/image9.jpeg"/><Relationship Id="rId17" Type="http://schemas.openxmlformats.org/officeDocument/2006/relationships/hyperlink" Target="https://creativecommons.org/licenses/by/3.0/" TargetMode="External"/><Relationship Id="rId2" Type="http://schemas.openxmlformats.org/officeDocument/2006/relationships/image" Target="../media/image5.jpeg"/><Relationship Id="rId16" Type="http://schemas.openxmlformats.org/officeDocument/2006/relationships/hyperlink" Target="https://ustynazimnyfruzynska.blogspot.com/2018/11/gambar-squishy-unicorn.html" TargetMode="External"/><Relationship Id="rId20" Type="http://schemas.openxmlformats.org/officeDocument/2006/relationships/hyperlink" Target="https://creativecommons.org/licenses/by-nd/3.0/"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openxmlformats.org/officeDocument/2006/relationships/hyperlink" Target="https://english.stackexchange.com/questions/279738/what-does-youre-no-rainbow-pooping-unicorn-mean" TargetMode="External"/><Relationship Id="rId24" Type="http://schemas.openxmlformats.org/officeDocument/2006/relationships/hyperlink" Target="http://napcrafty.blogspot.com/2012/04/cheerleader-hello-kitty-shape-card.html" TargetMode="External"/><Relationship Id="rId5" Type="http://schemas.openxmlformats.org/officeDocument/2006/relationships/hyperlink" Target="https://es.wikipedia.org/wiki/Barbie" TargetMode="External"/><Relationship Id="rId15" Type="http://schemas.openxmlformats.org/officeDocument/2006/relationships/image" Target="../media/image10.png"/><Relationship Id="rId23" Type="http://schemas.openxmlformats.org/officeDocument/2006/relationships/image" Target="../media/image13.jpeg"/><Relationship Id="rId10" Type="http://schemas.openxmlformats.org/officeDocument/2006/relationships/hyperlink" Target="https://creativecommons.org/licenses/by-nc-nd/3.0/" TargetMode="External"/><Relationship Id="rId19" Type="http://schemas.openxmlformats.org/officeDocument/2006/relationships/hyperlink" Target="https://www.flickr.com/photos/50545694@N02/8776445768/" TargetMode="External"/><Relationship Id="rId4" Type="http://schemas.openxmlformats.org/officeDocument/2006/relationships/image" Target="../media/image6.jpeg"/><Relationship Id="rId9" Type="http://schemas.openxmlformats.org/officeDocument/2006/relationships/hyperlink" Target="http://tf2.gamebanana.com/sprays/70134" TargetMode="External"/><Relationship Id="rId14" Type="http://schemas.openxmlformats.org/officeDocument/2006/relationships/hyperlink" Target="https://creativecommons.org/licenses/by-nc-sa/3.0/" TargetMode="External"/><Relationship Id="rId22" Type="http://schemas.openxmlformats.org/officeDocument/2006/relationships/hyperlink" Target="http://lipstick-forbreakfast.blogspot.com/2011/11/18-le-brutte-abitudini.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s://creativecommons.org/licenses/by-sa/3.0/" TargetMode="External"/><Relationship Id="rId3" Type="http://schemas.openxmlformats.org/officeDocument/2006/relationships/hyperlink" Target="http://www.aeromental.net/2010/11/09/tron-themed-xbox-360-playstation-3-and-wii-controllers/" TargetMode="External"/><Relationship Id="rId7" Type="http://schemas.openxmlformats.org/officeDocument/2006/relationships/image" Target="../media/image16.png"/><Relationship Id="rId12" Type="http://schemas.openxmlformats.org/officeDocument/2006/relationships/hyperlink" Target="https://en.wikipedia.org/wiki/Call_of_Duty:_Black_Ops_III"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languagecaster.com/languagecaster-weekly-football-phrase-pull-the-trigger/"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0.jpeg"/><Relationship Id="rId10" Type="http://schemas.openxmlformats.org/officeDocument/2006/relationships/hyperlink" Target="https://creativecommons.org/licenses/by-nc-sa/3.0/" TargetMode="External"/><Relationship Id="rId4" Type="http://schemas.openxmlformats.org/officeDocument/2006/relationships/hyperlink" Target="https://creativecommons.org/licenses/by/3.0/" TargetMode="External"/><Relationship Id="rId9" Type="http://schemas.openxmlformats.org/officeDocument/2006/relationships/hyperlink" Target="https://detectivemaxxzeqsterscreepycrawlyamazingadventures.wordpress.com/2015/06/21/transformers-age-of-extinction-movie-review/" TargetMode="External"/><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1524000" y="1122362"/>
            <a:ext cx="9144000" cy="2900518"/>
          </a:xfrm>
        </p:spPr>
        <p:txBody>
          <a:bodyPr>
            <a:normAutofit/>
          </a:bodyPr>
          <a:lstStyle/>
          <a:p>
            <a:r>
              <a:rPr lang="en-US">
                <a:solidFill>
                  <a:schemeClr val="accent4">
                    <a:lumMod val="40000"/>
                    <a:lumOff val="60000"/>
                  </a:schemeClr>
                </a:solidFill>
                <a:latin typeface="Batang"/>
                <a:ea typeface="Batang"/>
                <a:cs typeface="Calibri Light"/>
              </a:rPr>
              <a:t>Pronouns</a:t>
            </a:r>
            <a:endParaRPr lang="en-US">
              <a:solidFill>
                <a:schemeClr val="accent4">
                  <a:lumMod val="40000"/>
                  <a:lumOff val="60000"/>
                </a:schemeClr>
              </a:solidFill>
              <a:latin typeface="Batang"/>
              <a:ea typeface="Batang"/>
            </a:endParaRPr>
          </a:p>
        </p:txBody>
      </p:sp>
    </p:spTree>
    <p:extLst>
      <p:ext uri="{BB962C8B-B14F-4D97-AF65-F5344CB8AC3E}">
        <p14:creationId xmlns:p14="http://schemas.microsoft.com/office/powerpoint/2010/main" val="3194377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A655A-3526-48B8-854F-FD846BE5D6A7}"/>
              </a:ext>
            </a:extLst>
          </p:cNvPr>
          <p:cNvSpPr>
            <a:spLocks noGrp="1"/>
          </p:cNvSpPr>
          <p:nvPr>
            <p:ph type="title"/>
          </p:nvPr>
        </p:nvSpPr>
        <p:spPr/>
        <p:txBody>
          <a:bodyPr/>
          <a:lstStyle/>
          <a:p>
            <a:r>
              <a:rPr lang="sv-SE">
                <a:latin typeface="Batang"/>
                <a:ea typeface="Batang"/>
                <a:cs typeface="Calibri Light"/>
              </a:rPr>
              <a:t>What is a </a:t>
            </a:r>
            <a:r>
              <a:rPr lang="sv-SE" err="1">
                <a:latin typeface="Batang"/>
                <a:ea typeface="Batang"/>
                <a:cs typeface="Calibri Light"/>
              </a:rPr>
              <a:t>pronoun</a:t>
            </a:r>
            <a:r>
              <a:rPr lang="sv-SE">
                <a:latin typeface="Batang"/>
                <a:ea typeface="Batang"/>
                <a:cs typeface="Calibri Light"/>
              </a:rPr>
              <a:t>?</a:t>
            </a:r>
          </a:p>
        </p:txBody>
      </p:sp>
      <p:sp>
        <p:nvSpPr>
          <p:cNvPr id="3" name="Platshållare för innehåll 2">
            <a:extLst>
              <a:ext uri="{FF2B5EF4-FFF2-40B4-BE49-F238E27FC236}">
                <a16:creationId xmlns:a16="http://schemas.microsoft.com/office/drawing/2014/main" id="{7CB64955-7121-4B9B-AFC0-CB7EA2B77DB4}"/>
              </a:ext>
            </a:extLst>
          </p:cNvPr>
          <p:cNvSpPr>
            <a:spLocks noGrp="1"/>
          </p:cNvSpPr>
          <p:nvPr>
            <p:ph sz="half" idx="1"/>
          </p:nvPr>
        </p:nvSpPr>
        <p:spPr/>
        <p:txBody>
          <a:bodyPr vert="horz" lIns="91440" tIns="45720" rIns="91440" bIns="45720" rtlCol="0" anchor="t">
            <a:normAutofit/>
          </a:bodyPr>
          <a:lstStyle/>
          <a:p>
            <a:pPr marL="0" indent="0">
              <a:buNone/>
            </a:pPr>
            <a:r>
              <a:rPr lang="en-US">
                <a:latin typeface="Times New Roman"/>
                <a:cs typeface="Calibri"/>
              </a:rPr>
              <a:t>Pronoun is words you say instead of nouns.</a:t>
            </a:r>
          </a:p>
          <a:p>
            <a:pPr marL="0" indent="0">
              <a:buNone/>
            </a:pPr>
            <a:r>
              <a:rPr lang="en-US" err="1">
                <a:latin typeface="Times New Roman"/>
                <a:cs typeface="Calibri"/>
              </a:rPr>
              <a:t>Exampels</a:t>
            </a:r>
            <a:r>
              <a:rPr lang="en-US">
                <a:latin typeface="Times New Roman"/>
                <a:cs typeface="Calibri"/>
              </a:rPr>
              <a:t> of nouns, an animal a plant or a person.</a:t>
            </a:r>
          </a:p>
        </p:txBody>
      </p:sp>
      <p:sp>
        <p:nvSpPr>
          <p:cNvPr id="4" name="textruta 3">
            <a:extLst>
              <a:ext uri="{FF2B5EF4-FFF2-40B4-BE49-F238E27FC236}">
                <a16:creationId xmlns:a16="http://schemas.microsoft.com/office/drawing/2014/main" id="{B1592625-6ED8-8249-89B0-BC24F578759D}"/>
              </a:ext>
            </a:extLst>
          </p:cNvPr>
          <p:cNvSpPr txBox="1"/>
          <p:nvPr/>
        </p:nvSpPr>
        <p:spPr>
          <a:xfrm>
            <a:off x="6619874" y="3983139"/>
            <a:ext cx="4085214" cy="1877437"/>
          </a:xfrm>
          <a:prstGeom prst="rect">
            <a:avLst/>
          </a:prstGeom>
          <a:noFill/>
        </p:spPr>
        <p:txBody>
          <a:bodyPr wrap="square" rtlCol="0" anchor="t">
            <a:spAutoFit/>
          </a:bodyPr>
          <a:lstStyle/>
          <a:p>
            <a:r>
              <a:rPr lang="en-US" sz="2900">
                <a:latin typeface="Times New Roman"/>
                <a:ea typeface="Batang"/>
                <a:cs typeface="Times New Roman"/>
              </a:rPr>
              <a:t>Examples:</a:t>
            </a:r>
          </a:p>
          <a:p>
            <a:pPr algn="l"/>
            <a:r>
              <a:rPr lang="en-US" sz="2900">
                <a:latin typeface="Times New Roman"/>
                <a:ea typeface="Batang"/>
                <a:cs typeface="Times New Roman"/>
              </a:rPr>
              <a:t>The table – </a:t>
            </a:r>
            <a:r>
              <a:rPr lang="en-US" sz="2900" b="1">
                <a:latin typeface="Times New Roman"/>
                <a:ea typeface="Batang"/>
                <a:cs typeface="Times New Roman"/>
              </a:rPr>
              <a:t>it</a:t>
            </a:r>
          </a:p>
          <a:p>
            <a:pPr algn="l"/>
            <a:r>
              <a:rPr lang="en-US" sz="2900">
                <a:latin typeface="Times New Roman"/>
                <a:ea typeface="Batang"/>
                <a:cs typeface="Times New Roman"/>
              </a:rPr>
              <a:t>The woman – </a:t>
            </a:r>
            <a:r>
              <a:rPr lang="en-US" sz="2900" b="1">
                <a:latin typeface="Times New Roman"/>
                <a:ea typeface="Batang"/>
                <a:cs typeface="Times New Roman"/>
              </a:rPr>
              <a:t>she</a:t>
            </a:r>
          </a:p>
          <a:p>
            <a:pPr algn="l"/>
            <a:r>
              <a:rPr lang="en-US" sz="2900">
                <a:latin typeface="Times New Roman"/>
                <a:ea typeface="Batang"/>
                <a:cs typeface="Times New Roman"/>
              </a:rPr>
              <a:t>Tora and Johanna – </a:t>
            </a:r>
            <a:r>
              <a:rPr lang="en-US" sz="2900" b="1">
                <a:latin typeface="Times New Roman"/>
                <a:ea typeface="Batang"/>
                <a:cs typeface="Times New Roman"/>
              </a:rPr>
              <a:t>them</a:t>
            </a:r>
            <a:endParaRPr lang="sv-SE" sz="2900" b="1">
              <a:latin typeface="Times New Roman"/>
              <a:ea typeface="Batang"/>
              <a:cs typeface="Times New Roman"/>
            </a:endParaRPr>
          </a:p>
        </p:txBody>
      </p:sp>
      <p:pic>
        <p:nvPicPr>
          <p:cNvPr id="6" name="Bildobjekt 6" descr="En bild som visar växt, bord, liten, blomma&#10;&#10;Beskrivning genererad med mycket hög exakthet">
            <a:extLst>
              <a:ext uri="{FF2B5EF4-FFF2-40B4-BE49-F238E27FC236}">
                <a16:creationId xmlns:a16="http://schemas.microsoft.com/office/drawing/2014/main" id="{FB178E63-539D-4758-8311-709B88316EB0}"/>
              </a:ext>
            </a:extLst>
          </p:cNvPr>
          <p:cNvPicPr>
            <a:picLocks noChangeAspect="1"/>
          </p:cNvPicPr>
          <p:nvPr/>
        </p:nvPicPr>
        <p:blipFill>
          <a:blip r:embed="rId3"/>
          <a:stretch>
            <a:fillRect/>
          </a:stretch>
        </p:blipFill>
        <p:spPr>
          <a:xfrm>
            <a:off x="7583607" y="-5392"/>
            <a:ext cx="3667125" cy="3561991"/>
          </a:xfrm>
          <a:prstGeom prst="rect">
            <a:avLst/>
          </a:prstGeom>
        </p:spPr>
      </p:pic>
      <p:pic>
        <p:nvPicPr>
          <p:cNvPr id="8" name="Bildobjekt 9" descr="En bild som visar ritning&#10;&#10;Beskrivning genererad med mycket hög exakthet">
            <a:extLst>
              <a:ext uri="{FF2B5EF4-FFF2-40B4-BE49-F238E27FC236}">
                <a16:creationId xmlns:a16="http://schemas.microsoft.com/office/drawing/2014/main" id="{6034D469-6E25-43CE-B9AC-1076143579A7}"/>
              </a:ext>
            </a:extLst>
          </p:cNvPr>
          <p:cNvPicPr>
            <a:picLocks noChangeAspect="1"/>
          </p:cNvPicPr>
          <p:nvPr/>
        </p:nvPicPr>
        <p:blipFill>
          <a:blip r:embed="rId4"/>
          <a:stretch>
            <a:fillRect/>
          </a:stretch>
        </p:blipFill>
        <p:spPr>
          <a:xfrm>
            <a:off x="4928738" y="3080708"/>
            <a:ext cx="2190750" cy="2019300"/>
          </a:xfrm>
          <a:prstGeom prst="rect">
            <a:avLst/>
          </a:prstGeom>
        </p:spPr>
      </p:pic>
      <p:pic>
        <p:nvPicPr>
          <p:cNvPr id="9" name="Bildobjekt 9">
            <a:extLst>
              <a:ext uri="{FF2B5EF4-FFF2-40B4-BE49-F238E27FC236}">
                <a16:creationId xmlns:a16="http://schemas.microsoft.com/office/drawing/2014/main" id="{8B2EB306-04E1-4923-945E-FA7D078F0296}"/>
              </a:ext>
            </a:extLst>
          </p:cNvPr>
          <p:cNvPicPr>
            <a:picLocks noChangeAspect="1"/>
          </p:cNvPicPr>
          <p:nvPr/>
        </p:nvPicPr>
        <p:blipFill>
          <a:blip r:embed="rId5"/>
          <a:stretch>
            <a:fillRect/>
          </a:stretch>
        </p:blipFill>
        <p:spPr>
          <a:xfrm>
            <a:off x="468676" y="4094255"/>
            <a:ext cx="1745915" cy="2294856"/>
          </a:xfrm>
          <a:prstGeom prst="rect">
            <a:avLst/>
          </a:prstGeom>
        </p:spPr>
      </p:pic>
    </p:spTree>
    <p:extLst>
      <p:ext uri="{BB962C8B-B14F-4D97-AF65-F5344CB8AC3E}">
        <p14:creationId xmlns:p14="http://schemas.microsoft.com/office/powerpoint/2010/main" val="6978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descr="En bild som visar person, kläder, håller, kvinna&#10;&#10;Beskrivning genererad med mycket hög exakthet">
            <a:extLst>
              <a:ext uri="{FF2B5EF4-FFF2-40B4-BE49-F238E27FC236}">
                <a16:creationId xmlns:a16="http://schemas.microsoft.com/office/drawing/2014/main" id="{8F02FD6C-949C-42F3-A43D-9D53FB0667F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23" r="-2" b="3774"/>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88EDEDD-EDDA-44D2-BC5E-F3E96D69FB10}"/>
              </a:ext>
            </a:extLst>
          </p:cNvPr>
          <p:cNvSpPr>
            <a:spLocks noGrp="1"/>
          </p:cNvSpPr>
          <p:nvPr>
            <p:ph type="title"/>
          </p:nvPr>
        </p:nvSpPr>
        <p:spPr>
          <a:xfrm>
            <a:off x="374904" y="856488"/>
            <a:ext cx="4992624" cy="1243584"/>
          </a:xfrm>
        </p:spPr>
        <p:txBody>
          <a:bodyPr anchor="ctr">
            <a:normAutofit/>
          </a:bodyPr>
          <a:lstStyle/>
          <a:p>
            <a:r>
              <a:rPr lang="sv-SE" sz="3600">
                <a:solidFill>
                  <a:srgbClr val="FF0000"/>
                </a:solidFill>
                <a:latin typeface="Berlin Sans FB Demi"/>
                <a:cs typeface="Calibri Light"/>
              </a:rPr>
              <a:t>Personal </a:t>
            </a:r>
            <a:r>
              <a:rPr lang="sv-SE" sz="3600" err="1">
                <a:solidFill>
                  <a:srgbClr val="FF0000"/>
                </a:solidFill>
                <a:latin typeface="Berlin Sans FB Demi"/>
                <a:cs typeface="Calibri Light"/>
              </a:rPr>
              <a:t>pronouns</a:t>
            </a:r>
            <a:endParaRPr lang="sv-SE" sz="3600">
              <a:solidFill>
                <a:srgbClr val="FF0000"/>
              </a:solidFill>
              <a:latin typeface="Berlin Sans FB Demi"/>
              <a:cs typeface="Calibri Light"/>
            </a:endParaRP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a:extLst>
              <a:ext uri="{FF2B5EF4-FFF2-40B4-BE49-F238E27FC236}">
                <a16:creationId xmlns:a16="http://schemas.microsoft.com/office/drawing/2014/main" id="{5FF0572C-3DE6-4B38-A60F-CFB92C600CFE}"/>
              </a:ext>
            </a:extLst>
          </p:cNvPr>
          <p:cNvSpPr>
            <a:spLocks noGrp="1"/>
          </p:cNvSpPr>
          <p:nvPr>
            <p:ph idx="1"/>
          </p:nvPr>
        </p:nvSpPr>
        <p:spPr>
          <a:xfrm>
            <a:off x="288640" y="1875968"/>
            <a:ext cx="4778229" cy="2755382"/>
          </a:xfrm>
        </p:spPr>
        <p:txBody>
          <a:bodyPr vert="horz" lIns="91440" tIns="45720" rIns="91440" bIns="45720" rtlCol="0" anchor="t">
            <a:noAutofit/>
          </a:bodyPr>
          <a:lstStyle/>
          <a:p>
            <a:pPr marL="0" indent="0">
              <a:buNone/>
            </a:pPr>
            <a:r>
              <a:rPr lang="en-GB">
                <a:latin typeface="Berlin Sans FB Demi"/>
                <a:cs typeface="Calibri" panose="020F0502020204030204"/>
              </a:rPr>
              <a:t>In today`s society you can find different kinds of stereotypes about each other's personal pronouns.</a:t>
            </a:r>
            <a:endParaRPr lang="sv-SE">
              <a:latin typeface="Berlin Sans FB Demi"/>
              <a:cs typeface="Calibri"/>
            </a:endParaRPr>
          </a:p>
          <a:p>
            <a:pPr marL="0" indent="0">
              <a:buNone/>
            </a:pPr>
            <a:r>
              <a:rPr lang="en-GB">
                <a:latin typeface="Berlin Sans FB Demi"/>
                <a:cs typeface="Calibri" panose="020F0502020204030204"/>
              </a:rPr>
              <a:t>The most common mistake is that you use he or she at someone based on their clothes or what they like.</a:t>
            </a:r>
          </a:p>
          <a:p>
            <a:pPr marL="0" indent="0">
              <a:buNone/>
            </a:pPr>
            <a:r>
              <a:rPr lang="en-GB">
                <a:latin typeface="Berlin Sans FB Demi"/>
                <a:cs typeface="Calibri" panose="020F0502020204030204"/>
              </a:rPr>
              <a:t>Example.....</a:t>
            </a:r>
          </a:p>
        </p:txBody>
      </p:sp>
    </p:spTree>
    <p:extLst>
      <p:ext uri="{BB962C8B-B14F-4D97-AF65-F5344CB8AC3E}">
        <p14:creationId xmlns:p14="http://schemas.microsoft.com/office/powerpoint/2010/main" val="38670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C5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9954662-15F1-41F4-9E97-50CEEE35CC87}"/>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descr="En bild som visar toalettsaker, kosmetika, liten, rosa&#10;&#10;Beskrivning genererad med mycket hög exakthet">
            <a:extLst>
              <a:ext uri="{FF2B5EF4-FFF2-40B4-BE49-F238E27FC236}">
                <a16:creationId xmlns:a16="http://schemas.microsoft.com/office/drawing/2014/main" id="{84A3A479-3994-47B8-BBC6-A26239DD70B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89" b="3"/>
          <a:stretch/>
        </p:blipFill>
        <p:spPr>
          <a:xfrm>
            <a:off x="1091271" y="856274"/>
            <a:ext cx="7163222" cy="4808332"/>
          </a:xfrm>
          <a:prstGeom prst="rect">
            <a:avLst/>
          </a:prstGeom>
          <a:effectLst/>
        </p:spPr>
      </p:pic>
      <p:pic>
        <p:nvPicPr>
          <p:cNvPr id="8" name="Bildobjekt 8" descr="En bild som visar kläder, person, rosa, flicka&#10;&#10;Beskrivning genererad med mycket hög exakthet">
            <a:extLst>
              <a:ext uri="{FF2B5EF4-FFF2-40B4-BE49-F238E27FC236}">
                <a16:creationId xmlns:a16="http://schemas.microsoft.com/office/drawing/2014/main" id="{C0676A84-6184-45EE-B387-FEA27885E66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980000">
            <a:off x="5358577" y="-504498"/>
            <a:ext cx="2448644" cy="3411028"/>
          </a:xfrm>
          <a:prstGeom prst="rect">
            <a:avLst/>
          </a:prstGeom>
        </p:spPr>
      </p:pic>
      <p:sp>
        <p:nvSpPr>
          <p:cNvPr id="10" name="textruta 9">
            <a:extLst>
              <a:ext uri="{FF2B5EF4-FFF2-40B4-BE49-F238E27FC236}">
                <a16:creationId xmlns:a16="http://schemas.microsoft.com/office/drawing/2014/main" id="{84D61985-C989-4FFB-8A0E-112BC5FF48AF}"/>
              </a:ext>
            </a:extLst>
          </p:cNvPr>
          <p:cNvSpPr txBox="1"/>
          <p:nvPr/>
        </p:nvSpPr>
        <p:spPr>
          <a:xfrm>
            <a:off x="9874999" y="5910891"/>
            <a:ext cx="1844795" cy="231236"/>
          </a:xfrm>
          <a:prstGeom prst="rect">
            <a:avLst/>
          </a:prstGeom>
        </p:spPr>
        <p:txBody>
          <a:bodyPr anchor="t">
            <a:normAutofit fontScale="32500" lnSpcReduction="20000"/>
          </a:bodyPr>
          <a:lstStyle/>
          <a:p>
            <a:r>
              <a:rPr lang="en-US">
                <a:hlinkClick r:id="rId5"/>
              </a:rPr>
              <a:t>Det här fotot</a:t>
            </a:r>
            <a:r>
              <a:rPr lang="en-US"/>
              <a:t> av </a:t>
            </a:r>
            <a:r>
              <a:rPr lang="en-US" err="1"/>
              <a:t>Okänd</a:t>
            </a:r>
            <a:r>
              <a:rPr lang="en-US"/>
              <a:t> </a:t>
            </a:r>
            <a:r>
              <a:rPr lang="en-US" err="1"/>
              <a:t>författare</a:t>
            </a:r>
            <a:r>
              <a:rPr lang="en-US"/>
              <a:t> </a:t>
            </a:r>
            <a:r>
              <a:rPr lang="en-US" err="1"/>
              <a:t>censinligt</a:t>
            </a:r>
            <a:r>
              <a:rPr lang="en-US"/>
              <a:t> </a:t>
            </a:r>
            <a:r>
              <a:rPr lang="en-US">
                <a:hlinkClick r:id="rId6"/>
              </a:rPr>
              <a:t>CC BY-SA</a:t>
            </a:r>
            <a:r>
              <a:rPr lang="en-US"/>
              <a:t>.</a:t>
            </a:r>
          </a:p>
        </p:txBody>
      </p:sp>
      <p:pic>
        <p:nvPicPr>
          <p:cNvPr id="22" name="Bildobjekt 22" descr="En bild som visar kvinna, person, kläder, sitter&#10;&#10;Beskrivning genererad med mycket hög exakthet">
            <a:extLst>
              <a:ext uri="{FF2B5EF4-FFF2-40B4-BE49-F238E27FC236}">
                <a16:creationId xmlns:a16="http://schemas.microsoft.com/office/drawing/2014/main" id="{42A2ED31-302F-4CEC-B339-77056112044A}"/>
              </a:ext>
            </a:extLst>
          </p:cNvPr>
          <p:cNvPicPr>
            <a:picLocks noChangeAspect="1"/>
          </p:cNvPicPr>
          <p:nvPr/>
        </p:nvPicPr>
        <p:blipFill>
          <a:blip r:embed="rId7"/>
          <a:stretch>
            <a:fillRect/>
          </a:stretch>
        </p:blipFill>
        <p:spPr>
          <a:xfrm rot="420000">
            <a:off x="8262522" y="1715311"/>
            <a:ext cx="3462068" cy="4577751"/>
          </a:xfrm>
          <a:prstGeom prst="rect">
            <a:avLst/>
          </a:prstGeom>
        </p:spPr>
      </p:pic>
      <p:pic>
        <p:nvPicPr>
          <p:cNvPr id="26" name="Bildobjekt 26" descr="En bild som visar ritning&#10;&#10;Beskrivning genererad med mycket hög exakthet">
            <a:extLst>
              <a:ext uri="{FF2B5EF4-FFF2-40B4-BE49-F238E27FC236}">
                <a16:creationId xmlns:a16="http://schemas.microsoft.com/office/drawing/2014/main" id="{9A4FA133-3EA9-41BD-851C-28C9D7D3C4A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1500000">
            <a:off x="9515146" y="1807866"/>
            <a:ext cx="957729" cy="1483745"/>
          </a:xfrm>
          <a:prstGeom prst="rect">
            <a:avLst/>
          </a:prstGeom>
        </p:spPr>
      </p:pic>
      <p:sp>
        <p:nvSpPr>
          <p:cNvPr id="28" name="textruta 27">
            <a:extLst>
              <a:ext uri="{FF2B5EF4-FFF2-40B4-BE49-F238E27FC236}">
                <a16:creationId xmlns:a16="http://schemas.microsoft.com/office/drawing/2014/main" id="{6800A77F-35D4-4102-AE5B-CD7F9E73A8BA}"/>
              </a:ext>
            </a:extLst>
          </p:cNvPr>
          <p:cNvSpPr txBox="1"/>
          <p:nvPr/>
        </p:nvSpPr>
        <p:spPr>
          <a:xfrm>
            <a:off x="2676101" y="3738918"/>
            <a:ext cx="382139" cy="130595"/>
          </a:xfrm>
          <a:prstGeom prst="rect">
            <a:avLst/>
          </a:prstGeom>
        </p:spPr>
        <p:txBody>
          <a:bodyPr>
            <a:normAutofit fontScale="25000" lnSpcReduction="20000"/>
          </a:bodyPr>
          <a:lstStyle/>
          <a:p>
            <a:r>
              <a:rPr lang="en-US">
                <a:hlinkClick r:id="rId9"/>
              </a:rPr>
              <a:t>Det här fotot</a:t>
            </a:r>
            <a:r>
              <a:rPr lang="en-US"/>
              <a:t> av Okänd författare är licensierat enligt </a:t>
            </a:r>
            <a:r>
              <a:rPr lang="en-US">
                <a:hlinkClick r:id="rId10"/>
              </a:rPr>
              <a:t>CC BY-NC-ND</a:t>
            </a:r>
            <a:r>
              <a:rPr lang="en-US"/>
              <a:t>.</a:t>
            </a:r>
          </a:p>
        </p:txBody>
      </p:sp>
      <p:sp>
        <p:nvSpPr>
          <p:cNvPr id="36" name="textruta 35">
            <a:extLst>
              <a:ext uri="{FF2B5EF4-FFF2-40B4-BE49-F238E27FC236}">
                <a16:creationId xmlns:a16="http://schemas.microsoft.com/office/drawing/2014/main" id="{340686DB-FA3C-491F-AC11-6D46F352E2FC}"/>
              </a:ext>
            </a:extLst>
          </p:cNvPr>
          <p:cNvSpPr txBox="1"/>
          <p:nvPr/>
        </p:nvSpPr>
        <p:spPr>
          <a:xfrm>
            <a:off x="10545735" y="6859640"/>
            <a:ext cx="2743200" cy="317500"/>
          </a:xfrm>
          <a:prstGeom prst="rect">
            <a:avLst/>
          </a:prstGeom>
        </p:spPr>
        <p:txBody>
          <a:bodyPr anchor="t">
            <a:normAutofit fontScale="92500" lnSpcReduction="20000"/>
          </a:bodyPr>
          <a:lstStyle/>
          <a:p>
            <a:r>
              <a:rPr lang="en-US">
                <a:hlinkClick r:id="rId11"/>
              </a:rPr>
              <a:t>Det här fotot</a:t>
            </a:r>
            <a:r>
              <a:rPr lang="en-US"/>
              <a:t> av </a:t>
            </a:r>
            <a:r>
              <a:rPr lang="en-US" err="1"/>
              <a:t>Okä</a:t>
            </a:r>
            <a:endParaRPr lang="en-US" err="1">
              <a:cs typeface="Calibri"/>
            </a:endParaRPr>
          </a:p>
        </p:txBody>
      </p:sp>
      <p:pic>
        <p:nvPicPr>
          <p:cNvPr id="38" name="Bildobjekt 38" descr="En bild som visar efterrätt, kopp, mat, bord&#10;&#10;Beskrivning genererad med mycket hög exakthet">
            <a:extLst>
              <a:ext uri="{FF2B5EF4-FFF2-40B4-BE49-F238E27FC236}">
                <a16:creationId xmlns:a16="http://schemas.microsoft.com/office/drawing/2014/main" id="{0776A72C-7372-41F4-9CFF-6C97AF9F75B9}"/>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rot="-720000">
            <a:off x="377620" y="892771"/>
            <a:ext cx="1423062" cy="2288875"/>
          </a:xfrm>
          <a:prstGeom prst="rect">
            <a:avLst/>
          </a:prstGeom>
        </p:spPr>
      </p:pic>
      <p:sp>
        <p:nvSpPr>
          <p:cNvPr id="40" name="textruta 39">
            <a:extLst>
              <a:ext uri="{FF2B5EF4-FFF2-40B4-BE49-F238E27FC236}">
                <a16:creationId xmlns:a16="http://schemas.microsoft.com/office/drawing/2014/main" id="{8C804A02-9C1A-4D35-AA8F-BC37F0208C04}"/>
              </a:ext>
            </a:extLst>
          </p:cNvPr>
          <p:cNvSpPr txBox="1"/>
          <p:nvPr/>
        </p:nvSpPr>
        <p:spPr>
          <a:xfrm flipH="1">
            <a:off x="9665743" y="6937305"/>
            <a:ext cx="2529216" cy="173726"/>
          </a:xfrm>
          <a:prstGeom prst="rect">
            <a:avLst/>
          </a:prstGeom>
        </p:spPr>
        <p:txBody>
          <a:bodyPr>
            <a:normAutofit fontScale="32500" lnSpcReduction="20000"/>
          </a:bodyPr>
          <a:lstStyle/>
          <a:p>
            <a:r>
              <a:rPr lang="en-US">
                <a:hlinkClick r:id="rId13"/>
              </a:rPr>
              <a:t>Det här fotot</a:t>
            </a:r>
            <a:r>
              <a:rPr lang="en-US"/>
              <a:t> av Okänd författare är licensierat enligt </a:t>
            </a:r>
            <a:r>
              <a:rPr lang="en-US">
                <a:hlinkClick r:id="rId14"/>
              </a:rPr>
              <a:t>CC BY-SA-NC</a:t>
            </a:r>
            <a:r>
              <a:rPr lang="en-US"/>
              <a:t>.</a:t>
            </a:r>
          </a:p>
        </p:txBody>
      </p:sp>
      <p:pic>
        <p:nvPicPr>
          <p:cNvPr id="42" name="Bildobjekt 42">
            <a:extLst>
              <a:ext uri="{FF2B5EF4-FFF2-40B4-BE49-F238E27FC236}">
                <a16:creationId xmlns:a16="http://schemas.microsoft.com/office/drawing/2014/main" id="{1FDAA83C-B83C-4D6F-8721-08DF6197D8E2}"/>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rot="1140000">
            <a:off x="218361" y="3561044"/>
            <a:ext cx="3102634" cy="3203274"/>
          </a:xfrm>
          <a:prstGeom prst="rect">
            <a:avLst/>
          </a:prstGeom>
        </p:spPr>
      </p:pic>
      <p:sp>
        <p:nvSpPr>
          <p:cNvPr id="44" name="textruta 43">
            <a:extLst>
              <a:ext uri="{FF2B5EF4-FFF2-40B4-BE49-F238E27FC236}">
                <a16:creationId xmlns:a16="http://schemas.microsoft.com/office/drawing/2014/main" id="{78F81254-65E4-4C3C-86B1-E4CA99009562}"/>
              </a:ext>
            </a:extLst>
          </p:cNvPr>
          <p:cNvSpPr txBox="1"/>
          <p:nvPr/>
        </p:nvSpPr>
        <p:spPr>
          <a:xfrm>
            <a:off x="11913079" y="6324600"/>
            <a:ext cx="2743200" cy="317500"/>
          </a:xfrm>
          <a:prstGeom prst="rect">
            <a:avLst/>
          </a:prstGeom>
        </p:spPr>
        <p:txBody>
          <a:bodyPr>
            <a:normAutofit fontScale="47500" lnSpcReduction="20000"/>
          </a:bodyPr>
          <a:lstStyle/>
          <a:p>
            <a:r>
              <a:rPr lang="en-US">
                <a:hlinkClick r:id="rId16"/>
              </a:rPr>
              <a:t>Det här fotot</a:t>
            </a:r>
            <a:r>
              <a:rPr lang="en-US"/>
              <a:t> av Okänd författare är licensierat enligt </a:t>
            </a:r>
            <a:r>
              <a:rPr lang="en-US">
                <a:hlinkClick r:id="rId17"/>
              </a:rPr>
              <a:t>CC BY</a:t>
            </a:r>
            <a:r>
              <a:rPr lang="en-US"/>
              <a:t>.</a:t>
            </a:r>
          </a:p>
        </p:txBody>
      </p:sp>
      <p:pic>
        <p:nvPicPr>
          <p:cNvPr id="46" name="Bildobjekt 46" descr="En bild som visar person, håller, hand, fjärrkontroll&#10;&#10;Beskrivning genererad med mycket hög exakthet">
            <a:extLst>
              <a:ext uri="{FF2B5EF4-FFF2-40B4-BE49-F238E27FC236}">
                <a16:creationId xmlns:a16="http://schemas.microsoft.com/office/drawing/2014/main" id="{34F5C62C-37D1-483F-8D9C-4DDC15687F6E}"/>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rot="-1020000">
            <a:off x="3660476" y="3090413"/>
            <a:ext cx="3907766" cy="2934418"/>
          </a:xfrm>
          <a:prstGeom prst="rect">
            <a:avLst/>
          </a:prstGeom>
        </p:spPr>
      </p:pic>
      <p:sp>
        <p:nvSpPr>
          <p:cNvPr id="48" name="textruta 47">
            <a:extLst>
              <a:ext uri="{FF2B5EF4-FFF2-40B4-BE49-F238E27FC236}">
                <a16:creationId xmlns:a16="http://schemas.microsoft.com/office/drawing/2014/main" id="{C8A03149-431E-4F6E-9695-E524C5590793}"/>
              </a:ext>
            </a:extLst>
          </p:cNvPr>
          <p:cNvSpPr txBox="1"/>
          <p:nvPr/>
        </p:nvSpPr>
        <p:spPr>
          <a:xfrm>
            <a:off x="12186249" y="5981700"/>
            <a:ext cx="2743200" cy="317500"/>
          </a:xfrm>
          <a:prstGeom prst="rect">
            <a:avLst/>
          </a:prstGeom>
        </p:spPr>
        <p:txBody>
          <a:bodyPr>
            <a:normAutofit fontScale="47500" lnSpcReduction="20000"/>
          </a:bodyPr>
          <a:lstStyle/>
          <a:p>
            <a:r>
              <a:rPr lang="en-US">
                <a:hlinkClick r:id="rId19"/>
              </a:rPr>
              <a:t>Det här fotot</a:t>
            </a:r>
            <a:r>
              <a:rPr lang="en-US"/>
              <a:t> av Okänd författare är licensierat enligt </a:t>
            </a:r>
            <a:r>
              <a:rPr lang="en-US">
                <a:hlinkClick r:id="rId20"/>
              </a:rPr>
              <a:t>CC BY-ND</a:t>
            </a:r>
            <a:r>
              <a:rPr lang="en-US"/>
              <a:t>.</a:t>
            </a:r>
          </a:p>
        </p:txBody>
      </p:sp>
      <p:pic>
        <p:nvPicPr>
          <p:cNvPr id="50" name="Bildobjekt 50" descr="En bild som visar person, inomhus, kvinna, sitter&#10;&#10;Beskrivning genererad med mycket hög exakthet">
            <a:extLst>
              <a:ext uri="{FF2B5EF4-FFF2-40B4-BE49-F238E27FC236}">
                <a16:creationId xmlns:a16="http://schemas.microsoft.com/office/drawing/2014/main" id="{3F04536D-FB12-4391-AA85-CD27DBDA12AD}"/>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rot="1620000">
            <a:off x="1892061" y="456926"/>
            <a:ext cx="2038709" cy="2047884"/>
          </a:xfrm>
          <a:prstGeom prst="rect">
            <a:avLst/>
          </a:prstGeom>
        </p:spPr>
      </p:pic>
      <p:sp>
        <p:nvSpPr>
          <p:cNvPr id="52" name="textruta 51">
            <a:extLst>
              <a:ext uri="{FF2B5EF4-FFF2-40B4-BE49-F238E27FC236}">
                <a16:creationId xmlns:a16="http://schemas.microsoft.com/office/drawing/2014/main" id="{8F50508D-3850-48C8-8673-232B3B7F8617}"/>
              </a:ext>
            </a:extLst>
          </p:cNvPr>
          <p:cNvSpPr txBox="1"/>
          <p:nvPr/>
        </p:nvSpPr>
        <p:spPr>
          <a:xfrm>
            <a:off x="12775721" y="5653627"/>
            <a:ext cx="2743200" cy="317500"/>
          </a:xfrm>
          <a:prstGeom prst="rect">
            <a:avLst/>
          </a:prstGeom>
        </p:spPr>
        <p:txBody>
          <a:bodyPr>
            <a:normAutofit fontScale="47500" lnSpcReduction="20000"/>
          </a:bodyPr>
          <a:lstStyle/>
          <a:p>
            <a:r>
              <a:rPr lang="en-US">
                <a:hlinkClick r:id="rId22"/>
              </a:rPr>
              <a:t>Det här fotot</a:t>
            </a:r>
            <a:r>
              <a:rPr lang="en-US"/>
              <a:t> av Okänd författare är licensierat enligt </a:t>
            </a:r>
            <a:r>
              <a:rPr lang="en-US">
                <a:hlinkClick r:id="rId17"/>
              </a:rPr>
              <a:t>CC BY</a:t>
            </a:r>
            <a:r>
              <a:rPr lang="en-US"/>
              <a:t>.</a:t>
            </a:r>
          </a:p>
        </p:txBody>
      </p:sp>
      <p:pic>
        <p:nvPicPr>
          <p:cNvPr id="3" name="Bildobjekt 4">
            <a:extLst>
              <a:ext uri="{FF2B5EF4-FFF2-40B4-BE49-F238E27FC236}">
                <a16:creationId xmlns:a16="http://schemas.microsoft.com/office/drawing/2014/main" id="{6768C0B8-4C33-45FC-AE35-76E9FD57B62F}"/>
              </a:ext>
            </a:extLst>
          </p:cNvPr>
          <p:cNvPicPr>
            <a:picLocks noChangeAspect="1"/>
          </p:cNvPicPr>
          <p:nvPr/>
        </p:nvPicPr>
        <p:blipFill>
          <a:blip r:embed="rId23">
            <a:extLst>
              <a:ext uri="{837473B0-CC2E-450A-ABE3-18F120FF3D39}">
                <a1611:picAttrSrcUrl xmlns:a1611="http://schemas.microsoft.com/office/drawing/2016/11/main" r:id="rId24"/>
              </a:ext>
            </a:extLst>
          </a:blip>
          <a:stretch>
            <a:fillRect/>
          </a:stretch>
        </p:blipFill>
        <p:spPr>
          <a:xfrm>
            <a:off x="4724400" y="1627227"/>
            <a:ext cx="2743199" cy="3603546"/>
          </a:xfrm>
          <a:prstGeom prst="rect">
            <a:avLst/>
          </a:prstGeom>
        </p:spPr>
      </p:pic>
      <p:sp>
        <p:nvSpPr>
          <p:cNvPr id="6" name="textruta 5">
            <a:extLst>
              <a:ext uri="{FF2B5EF4-FFF2-40B4-BE49-F238E27FC236}">
                <a16:creationId xmlns:a16="http://schemas.microsoft.com/office/drawing/2014/main" id="{072F6084-689A-487C-86C2-411765FDD1F7}"/>
              </a:ext>
            </a:extLst>
          </p:cNvPr>
          <p:cNvSpPr txBox="1"/>
          <p:nvPr/>
        </p:nvSpPr>
        <p:spPr>
          <a:xfrm>
            <a:off x="4724400" y="5230813"/>
            <a:ext cx="2743200" cy="317500"/>
          </a:xfrm>
          <a:prstGeom prst="rect">
            <a:avLst/>
          </a:prstGeom>
        </p:spPr>
        <p:txBody>
          <a:bodyPr>
            <a:normAutofit fontScale="47500" lnSpcReduction="20000"/>
          </a:bodyPr>
          <a:lstStyle/>
          <a:p>
            <a:r>
              <a:rPr lang="en-US">
                <a:hlinkClick r:id="rId24"/>
              </a:rPr>
              <a:t>Det här fotot</a:t>
            </a:r>
            <a:r>
              <a:rPr lang="en-US"/>
              <a:t> av Okänd författare är licensierat enligt </a:t>
            </a:r>
            <a:r>
              <a:rPr lang="en-US">
                <a:hlinkClick r:id="rId14"/>
              </a:rPr>
              <a:t>CC BY-SA-NC</a:t>
            </a:r>
            <a:r>
              <a:rPr lang="en-US"/>
              <a:t>.</a:t>
            </a:r>
          </a:p>
        </p:txBody>
      </p:sp>
    </p:spTree>
    <p:extLst>
      <p:ext uri="{BB962C8B-B14F-4D97-AF65-F5344CB8AC3E}">
        <p14:creationId xmlns:p14="http://schemas.microsoft.com/office/powerpoint/2010/main" val="41172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5" descr="En bild som visar blå, svart, framsida, sitter&#10;&#10;Beskrivning genererad med mycket hög exakthet">
            <a:extLst>
              <a:ext uri="{FF2B5EF4-FFF2-40B4-BE49-F238E27FC236}">
                <a16:creationId xmlns:a16="http://schemas.microsoft.com/office/drawing/2014/main" id="{8D8E8C97-1E61-4054-B15F-1AD2F880088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215" b="967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3399DB7-C707-4691-BE8B-FF898BF13181}"/>
              </a:ext>
            </a:extLst>
          </p:cNvPr>
          <p:cNvSpPr>
            <a:spLocks noGrp="1"/>
          </p:cNvSpPr>
          <p:nvPr>
            <p:ph type="ctrTitle"/>
          </p:nvPr>
        </p:nvSpPr>
        <p:spPr>
          <a:xfrm>
            <a:off x="477981" y="1122363"/>
            <a:ext cx="4023360" cy="3204134"/>
          </a:xfrm>
        </p:spPr>
        <p:txBody>
          <a:bodyPr anchor="b">
            <a:normAutofit/>
          </a:bodyPr>
          <a:lstStyle/>
          <a:p>
            <a:pPr algn="l"/>
            <a:endParaRPr lang="sv-SE" sz="4800"/>
          </a:p>
        </p:txBody>
      </p:sp>
      <p:sp>
        <p:nvSpPr>
          <p:cNvPr id="3" name="Platshållare för text 2">
            <a:extLst>
              <a:ext uri="{FF2B5EF4-FFF2-40B4-BE49-F238E27FC236}">
                <a16:creationId xmlns:a16="http://schemas.microsoft.com/office/drawing/2014/main" id="{B88BF66E-1AD9-4639-9789-7C10F0DF663B}"/>
              </a:ext>
            </a:extLst>
          </p:cNvPr>
          <p:cNvSpPr>
            <a:spLocks noGrp="1"/>
          </p:cNvSpPr>
          <p:nvPr>
            <p:ph type="subTitle" idx="1"/>
          </p:nvPr>
        </p:nvSpPr>
        <p:spPr>
          <a:xfrm>
            <a:off x="477980" y="4872922"/>
            <a:ext cx="4023359" cy="1208141"/>
          </a:xfrm>
        </p:spPr>
        <p:txBody>
          <a:bodyPr>
            <a:normAutofit/>
          </a:bodyPr>
          <a:lstStyle/>
          <a:p>
            <a:pPr algn="l"/>
            <a:endParaRPr lang="sv-SE" sz="200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94A771B0-69A9-4EB0-BB23-DE4F28C19321}"/>
              </a:ext>
            </a:extLst>
          </p:cNvPr>
          <p:cNvSpPr txBox="1"/>
          <p:nvPr/>
        </p:nvSpPr>
        <p:spPr>
          <a:xfrm>
            <a:off x="9816030" y="6657945"/>
            <a:ext cx="237597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Det här fotot</a:t>
            </a:r>
            <a:r>
              <a:rPr lang="en-US" sz="700">
                <a:solidFill>
                  <a:srgbClr val="FFFFFF"/>
                </a:solidFill>
              </a:rPr>
              <a:t> av Okänd författare är licensierat enligt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pic>
        <p:nvPicPr>
          <p:cNvPr id="11" name="Bildobjekt 11" descr="En bild som visar spel, fotboll&#10;&#10;Beskrivning genererad med mycket hög exakthet">
            <a:extLst>
              <a:ext uri="{FF2B5EF4-FFF2-40B4-BE49-F238E27FC236}">
                <a16:creationId xmlns:a16="http://schemas.microsoft.com/office/drawing/2014/main" id="{A5F5D602-BDD0-4F19-A159-13CEFE2FD4F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620000">
            <a:off x="-241439" y="-94798"/>
            <a:ext cx="2858219" cy="2843842"/>
          </a:xfrm>
          <a:prstGeom prst="rect">
            <a:avLst/>
          </a:prstGeom>
        </p:spPr>
      </p:pic>
      <p:sp>
        <p:nvSpPr>
          <p:cNvPr id="13" name="textruta 12">
            <a:extLst>
              <a:ext uri="{FF2B5EF4-FFF2-40B4-BE49-F238E27FC236}">
                <a16:creationId xmlns:a16="http://schemas.microsoft.com/office/drawing/2014/main" id="{3C024340-1121-4858-A7A6-D99F5A53B8CC}"/>
              </a:ext>
            </a:extLst>
          </p:cNvPr>
          <p:cNvSpPr txBox="1"/>
          <p:nvPr/>
        </p:nvSpPr>
        <p:spPr>
          <a:xfrm>
            <a:off x="9943381" y="6914072"/>
            <a:ext cx="2743200" cy="317500"/>
          </a:xfrm>
          <a:prstGeom prst="rect">
            <a:avLst/>
          </a:prstGeom>
        </p:spPr>
        <p:txBody>
          <a:bodyPr>
            <a:normAutofit fontScale="47500" lnSpcReduction="20000"/>
          </a:bodyPr>
          <a:lstStyle/>
          <a:p>
            <a:r>
              <a:rPr lang="en-US">
                <a:hlinkClick r:id="rId6"/>
              </a:rPr>
              <a:t>Det här fotot</a:t>
            </a:r>
            <a:r>
              <a:rPr lang="en-US"/>
              <a:t> av Okänd författare är licensierat enligt </a:t>
            </a:r>
            <a:r>
              <a:rPr lang="en-US">
                <a:hlinkClick r:id="rId4"/>
              </a:rPr>
              <a:t>CC BY</a:t>
            </a:r>
            <a:r>
              <a:rPr lang="en-US"/>
              <a:t>.</a:t>
            </a:r>
          </a:p>
        </p:txBody>
      </p:sp>
      <p:pic>
        <p:nvPicPr>
          <p:cNvPr id="23" name="Bildobjekt 23" descr="En bild som visar ritning&#10;&#10;Beskrivning genererad med mycket hög exakthet">
            <a:extLst>
              <a:ext uri="{FF2B5EF4-FFF2-40B4-BE49-F238E27FC236}">
                <a16:creationId xmlns:a16="http://schemas.microsoft.com/office/drawing/2014/main" id="{334FDDAC-9D27-4FAE-B334-0B1F5FB0F5CA}"/>
              </a:ext>
            </a:extLst>
          </p:cNvPr>
          <p:cNvPicPr>
            <a:picLocks noChangeAspect="1"/>
          </p:cNvPicPr>
          <p:nvPr/>
        </p:nvPicPr>
        <p:blipFill>
          <a:blip r:embed="rId7"/>
          <a:stretch>
            <a:fillRect/>
          </a:stretch>
        </p:blipFill>
        <p:spPr>
          <a:xfrm>
            <a:off x="3099758" y="5489276"/>
            <a:ext cx="2743200" cy="1371600"/>
          </a:xfrm>
          <a:prstGeom prst="rect">
            <a:avLst/>
          </a:prstGeom>
        </p:spPr>
      </p:pic>
      <p:pic>
        <p:nvPicPr>
          <p:cNvPr id="27" name="Bildobjekt 27" descr="En bild som visar utomhus, grupp, personer, skidåkning&#10;&#10;Beskrivning genererad med mycket hög exakthet">
            <a:extLst>
              <a:ext uri="{FF2B5EF4-FFF2-40B4-BE49-F238E27FC236}">
                <a16:creationId xmlns:a16="http://schemas.microsoft.com/office/drawing/2014/main" id="{1C0512C2-F66C-4FE4-AA69-57316519A6B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72551" y="2294146"/>
            <a:ext cx="3490821" cy="3721821"/>
          </a:xfrm>
          <a:prstGeom prst="rect">
            <a:avLst/>
          </a:prstGeom>
        </p:spPr>
      </p:pic>
      <p:sp>
        <p:nvSpPr>
          <p:cNvPr id="29" name="textruta 28">
            <a:extLst>
              <a:ext uri="{FF2B5EF4-FFF2-40B4-BE49-F238E27FC236}">
                <a16:creationId xmlns:a16="http://schemas.microsoft.com/office/drawing/2014/main" id="{274DB198-261E-4FE2-BF99-EA5867CC8696}"/>
              </a:ext>
            </a:extLst>
          </p:cNvPr>
          <p:cNvSpPr txBox="1"/>
          <p:nvPr/>
        </p:nvSpPr>
        <p:spPr>
          <a:xfrm>
            <a:off x="-135147" y="7568453"/>
            <a:ext cx="3490822" cy="389386"/>
          </a:xfrm>
          <a:prstGeom prst="rect">
            <a:avLst/>
          </a:prstGeom>
        </p:spPr>
        <p:txBody>
          <a:bodyPr>
            <a:normAutofit fontScale="62500" lnSpcReduction="20000"/>
          </a:bodyPr>
          <a:lstStyle/>
          <a:p>
            <a:r>
              <a:rPr lang="en-US">
                <a:hlinkClick r:id="rId9"/>
              </a:rPr>
              <a:t>Det här fotot</a:t>
            </a:r>
            <a:r>
              <a:rPr lang="en-US"/>
              <a:t> av Okänd författare är licensierat enligt </a:t>
            </a:r>
            <a:r>
              <a:rPr lang="en-US">
                <a:hlinkClick r:id="rId10"/>
              </a:rPr>
              <a:t>CC BY-SA-NC</a:t>
            </a:r>
            <a:r>
              <a:rPr lang="en-US"/>
              <a:t>.</a:t>
            </a:r>
          </a:p>
        </p:txBody>
      </p:sp>
      <p:pic>
        <p:nvPicPr>
          <p:cNvPr id="31" name="Bildobjekt 31" descr="En bild som visar stående, tittar, svart, man&#10;&#10;Beskrivning genererad med mycket hög exakthet">
            <a:extLst>
              <a:ext uri="{FF2B5EF4-FFF2-40B4-BE49-F238E27FC236}">
                <a16:creationId xmlns:a16="http://schemas.microsoft.com/office/drawing/2014/main" id="{6728D736-2535-4D0E-B037-1DB2CCF21C34}"/>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rot="-1620000">
            <a:off x="2902483" y="178343"/>
            <a:ext cx="3303198" cy="4534798"/>
          </a:xfrm>
          <a:prstGeom prst="rect">
            <a:avLst/>
          </a:prstGeom>
        </p:spPr>
      </p:pic>
      <p:sp>
        <p:nvSpPr>
          <p:cNvPr id="33" name="textruta 32">
            <a:extLst>
              <a:ext uri="{FF2B5EF4-FFF2-40B4-BE49-F238E27FC236}">
                <a16:creationId xmlns:a16="http://schemas.microsoft.com/office/drawing/2014/main" id="{9D7B3363-F9A3-47A1-BC7E-A134A352C09B}"/>
              </a:ext>
            </a:extLst>
          </p:cNvPr>
          <p:cNvSpPr txBox="1"/>
          <p:nvPr/>
        </p:nvSpPr>
        <p:spPr>
          <a:xfrm>
            <a:off x="9692137" y="6544664"/>
            <a:ext cx="2095500" cy="317500"/>
          </a:xfrm>
          <a:prstGeom prst="rect">
            <a:avLst/>
          </a:prstGeom>
        </p:spPr>
        <p:txBody>
          <a:bodyPr>
            <a:normAutofit fontScale="47500" lnSpcReduction="20000"/>
          </a:bodyPr>
          <a:lstStyle/>
          <a:p>
            <a:r>
              <a:rPr lang="en-US">
                <a:hlinkClick r:id="rId12"/>
              </a:rPr>
              <a:t>Det här fotot</a:t>
            </a:r>
            <a:r>
              <a:rPr lang="en-US"/>
              <a:t> av Okänd författare är licensierat enligt </a:t>
            </a:r>
            <a:r>
              <a:rPr lang="en-US">
                <a:hlinkClick r:id="rId13"/>
              </a:rPr>
              <a:t>CC BY-SA</a:t>
            </a:r>
            <a:r>
              <a:rPr lang="en-US"/>
              <a:t>.</a:t>
            </a:r>
          </a:p>
        </p:txBody>
      </p:sp>
      <p:pic>
        <p:nvPicPr>
          <p:cNvPr id="35" name="Bildobjekt 35" descr="En bild som visar mat, tecken, kylskåp&#10;&#10;Beskrivning genererad med mycket hög exakthet">
            <a:extLst>
              <a:ext uri="{FF2B5EF4-FFF2-40B4-BE49-F238E27FC236}">
                <a16:creationId xmlns:a16="http://schemas.microsoft.com/office/drawing/2014/main" id="{EE013B84-AB03-4E82-83FC-5E101FB90858}"/>
              </a:ext>
            </a:extLst>
          </p:cNvPr>
          <p:cNvPicPr>
            <a:picLocks noChangeAspect="1"/>
          </p:cNvPicPr>
          <p:nvPr/>
        </p:nvPicPr>
        <p:blipFill>
          <a:blip r:embed="rId14"/>
          <a:stretch>
            <a:fillRect/>
          </a:stretch>
        </p:blipFill>
        <p:spPr>
          <a:xfrm rot="1260000">
            <a:off x="6506473" y="3134983"/>
            <a:ext cx="3521015" cy="3521015"/>
          </a:xfrm>
          <a:prstGeom prst="rect">
            <a:avLst/>
          </a:prstGeom>
        </p:spPr>
      </p:pic>
      <p:sp>
        <p:nvSpPr>
          <p:cNvPr id="37" name="textruta 36">
            <a:extLst>
              <a:ext uri="{FF2B5EF4-FFF2-40B4-BE49-F238E27FC236}">
                <a16:creationId xmlns:a16="http://schemas.microsoft.com/office/drawing/2014/main" id="{A4C6DAD8-B980-419C-A825-3D185C790C08}"/>
              </a:ext>
            </a:extLst>
          </p:cNvPr>
          <p:cNvSpPr txBox="1"/>
          <p:nvPr/>
        </p:nvSpPr>
        <p:spPr>
          <a:xfrm>
            <a:off x="324929" y="1273833"/>
            <a:ext cx="10808897" cy="4154984"/>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8800" err="1">
                <a:cs typeface="Calibri"/>
              </a:rPr>
              <a:t>Every</a:t>
            </a:r>
            <a:r>
              <a:rPr lang="sv-SE" sz="8800">
                <a:cs typeface="Calibri"/>
              </a:rPr>
              <a:t> </a:t>
            </a:r>
            <a:r>
              <a:rPr lang="sv-SE" sz="8800" err="1">
                <a:cs typeface="Calibri"/>
              </a:rPr>
              <a:t>one</a:t>
            </a:r>
            <a:r>
              <a:rPr lang="sv-SE" sz="8800">
                <a:cs typeface="Calibri"/>
              </a:rPr>
              <a:t> likes a </a:t>
            </a:r>
            <a:r>
              <a:rPr lang="sv-SE" sz="8800" err="1">
                <a:cs typeface="Calibri"/>
              </a:rPr>
              <a:t>white</a:t>
            </a:r>
            <a:r>
              <a:rPr lang="sv-SE" sz="8800">
                <a:cs typeface="Calibri"/>
              </a:rPr>
              <a:t> van, </a:t>
            </a:r>
            <a:r>
              <a:rPr lang="sv-SE" sz="8800" err="1">
                <a:cs typeface="Calibri"/>
              </a:rPr>
              <a:t>am</a:t>
            </a:r>
            <a:r>
              <a:rPr lang="sv-SE" sz="8800">
                <a:cs typeface="Calibri"/>
              </a:rPr>
              <a:t> i right or </a:t>
            </a:r>
            <a:r>
              <a:rPr lang="sv-SE" sz="8800" err="1">
                <a:cs typeface="Calibri"/>
              </a:rPr>
              <a:t>am</a:t>
            </a:r>
            <a:r>
              <a:rPr lang="sv-SE" sz="8800">
                <a:cs typeface="Calibri"/>
              </a:rPr>
              <a:t> i right?</a:t>
            </a:r>
          </a:p>
        </p:txBody>
      </p:sp>
      <p:pic>
        <p:nvPicPr>
          <p:cNvPr id="25" name="Bildobjekt 25" descr="En bild som visar tårta, bord, framsida, sitter&#10;&#10;Beskrivning genererad med mycket hög exakthet">
            <a:extLst>
              <a:ext uri="{FF2B5EF4-FFF2-40B4-BE49-F238E27FC236}">
                <a16:creationId xmlns:a16="http://schemas.microsoft.com/office/drawing/2014/main" id="{DB8082D4-55BB-427E-A443-83CFFA90BB00}"/>
              </a:ext>
            </a:extLst>
          </p:cNvPr>
          <p:cNvPicPr>
            <a:picLocks noChangeAspect="1"/>
          </p:cNvPicPr>
          <p:nvPr/>
        </p:nvPicPr>
        <p:blipFill>
          <a:blip r:embed="rId15"/>
          <a:stretch>
            <a:fillRect/>
          </a:stretch>
        </p:blipFill>
        <p:spPr>
          <a:xfrm rot="1260000">
            <a:off x="1206908" y="209532"/>
            <a:ext cx="10751387" cy="6014407"/>
          </a:xfrm>
          <a:prstGeom prst="rect">
            <a:avLst/>
          </a:prstGeom>
        </p:spPr>
      </p:pic>
    </p:spTree>
    <p:extLst>
      <p:ext uri="{BB962C8B-B14F-4D97-AF65-F5344CB8AC3E}">
        <p14:creationId xmlns:p14="http://schemas.microsoft.com/office/powerpoint/2010/main" val="3181710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F045F-463F-4AC0-926E-06B41CF8C3DA}"/>
              </a:ext>
            </a:extLst>
          </p:cNvPr>
          <p:cNvSpPr>
            <a:spLocks noGrp="1"/>
          </p:cNvSpPr>
          <p:nvPr>
            <p:ph type="title"/>
          </p:nvPr>
        </p:nvSpPr>
        <p:spPr>
          <a:xfrm>
            <a:off x="306238" y="-66196"/>
            <a:ext cx="10515600" cy="1325563"/>
          </a:xfrm>
        </p:spPr>
        <p:txBody>
          <a:bodyPr/>
          <a:lstStyle/>
          <a:p>
            <a:r>
              <a:rPr lang="en-US">
                <a:latin typeface="Batang"/>
                <a:ea typeface="Batang"/>
              </a:rPr>
              <a:t>So </a:t>
            </a:r>
            <a:r>
              <a:rPr lang="en-US" b="1">
                <a:latin typeface="Batang"/>
                <a:ea typeface="Batang"/>
              </a:rPr>
              <a:t>why</a:t>
            </a:r>
            <a:r>
              <a:rPr lang="en-US">
                <a:latin typeface="Batang"/>
                <a:ea typeface="Batang"/>
              </a:rPr>
              <a:t> do we have to use pronouns?</a:t>
            </a:r>
            <a:endParaRPr lang="sv-SE">
              <a:latin typeface="Batang"/>
              <a:ea typeface="Batang"/>
            </a:endParaRPr>
          </a:p>
        </p:txBody>
      </p:sp>
      <p:sp>
        <p:nvSpPr>
          <p:cNvPr id="3" name="Platshållare för innehåll 2">
            <a:extLst>
              <a:ext uri="{FF2B5EF4-FFF2-40B4-BE49-F238E27FC236}">
                <a16:creationId xmlns:a16="http://schemas.microsoft.com/office/drawing/2014/main" id="{A7FE5B66-CC2B-439A-B1FB-5CA99040C4AD}"/>
              </a:ext>
            </a:extLst>
          </p:cNvPr>
          <p:cNvSpPr>
            <a:spLocks noGrp="1"/>
          </p:cNvSpPr>
          <p:nvPr>
            <p:ph idx="1"/>
          </p:nvPr>
        </p:nvSpPr>
        <p:spPr>
          <a:xfrm>
            <a:off x="751935" y="1055066"/>
            <a:ext cx="7021902" cy="2735037"/>
          </a:xfrm>
        </p:spPr>
        <p:txBody>
          <a:bodyPr vert="horz" lIns="91440" tIns="45720" rIns="91440" bIns="45720" rtlCol="0" anchor="t">
            <a:normAutofit/>
          </a:bodyPr>
          <a:lstStyle/>
          <a:p>
            <a:pPr marL="0" indent="0">
              <a:buNone/>
            </a:pPr>
            <a:r>
              <a:rPr lang="en-US" dirty="0">
                <a:latin typeface="Times New Roman"/>
                <a:cs typeface="Times New Roman"/>
              </a:rPr>
              <a:t>Look at this example:</a:t>
            </a:r>
          </a:p>
          <a:p>
            <a:pPr marL="0" indent="0">
              <a:buNone/>
            </a:pPr>
            <a:r>
              <a:rPr lang="en-US" b="1" dirty="0">
                <a:solidFill>
                  <a:srgbClr val="C00000"/>
                </a:solidFill>
                <a:latin typeface="Times New Roman"/>
                <a:cs typeface="Times New Roman"/>
              </a:rPr>
              <a:t>Tora</a:t>
            </a:r>
            <a:r>
              <a:rPr lang="en-US" dirty="0">
                <a:latin typeface="Times New Roman"/>
                <a:cs typeface="Times New Roman"/>
              </a:rPr>
              <a:t> likes to climb trees and </a:t>
            </a:r>
            <a:r>
              <a:rPr lang="en-US" b="1" dirty="0">
                <a:solidFill>
                  <a:srgbClr val="C00000"/>
                </a:solidFill>
                <a:latin typeface="Times New Roman"/>
                <a:cs typeface="Times New Roman"/>
              </a:rPr>
              <a:t>Tora</a:t>
            </a:r>
            <a:r>
              <a:rPr lang="en-US" dirty="0">
                <a:latin typeface="Times New Roman"/>
                <a:cs typeface="Times New Roman"/>
              </a:rPr>
              <a:t> does it every day.</a:t>
            </a:r>
          </a:p>
          <a:p>
            <a:pPr marL="0" indent="0">
              <a:buNone/>
            </a:pPr>
            <a:r>
              <a:rPr lang="en-US" b="1" dirty="0">
                <a:solidFill>
                  <a:srgbClr val="C00000"/>
                </a:solidFill>
                <a:latin typeface="Times New Roman"/>
                <a:cs typeface="Times New Roman"/>
              </a:rPr>
              <a:t>Tora</a:t>
            </a:r>
            <a:r>
              <a:rPr lang="en-US" dirty="0">
                <a:latin typeface="Times New Roman"/>
                <a:cs typeface="Times New Roman"/>
              </a:rPr>
              <a:t> likes to climb trees and </a:t>
            </a:r>
            <a:r>
              <a:rPr lang="en-US" b="1" dirty="0">
                <a:solidFill>
                  <a:schemeClr val="accent6">
                    <a:lumMod val="75000"/>
                  </a:schemeClr>
                </a:solidFill>
                <a:latin typeface="Times New Roman"/>
                <a:cs typeface="Times New Roman"/>
              </a:rPr>
              <a:t>she </a:t>
            </a:r>
            <a:r>
              <a:rPr lang="en-US" dirty="0">
                <a:latin typeface="Times New Roman"/>
                <a:cs typeface="Times New Roman"/>
              </a:rPr>
              <a:t>does it every day.</a:t>
            </a:r>
          </a:p>
          <a:p>
            <a:pPr marL="0" indent="0">
              <a:buNone/>
            </a:pPr>
            <a:endParaRPr lang="en-US" dirty="0">
              <a:latin typeface="Times New Roman"/>
              <a:cs typeface="Times New Roman"/>
            </a:endParaRPr>
          </a:p>
        </p:txBody>
      </p:sp>
      <p:pic>
        <p:nvPicPr>
          <p:cNvPr id="15" name="Bildobjekt 15" descr="En bild som visar spegel, djur&#10;&#10;Beskrivning genererad med mycket hög exakthet">
            <a:extLst>
              <a:ext uri="{FF2B5EF4-FFF2-40B4-BE49-F238E27FC236}">
                <a16:creationId xmlns:a16="http://schemas.microsoft.com/office/drawing/2014/main" id="{F4EFD417-CB4B-43EB-A4AA-53D91ADF2933}"/>
              </a:ext>
            </a:extLst>
          </p:cNvPr>
          <p:cNvPicPr>
            <a:picLocks noChangeAspect="1"/>
          </p:cNvPicPr>
          <p:nvPr/>
        </p:nvPicPr>
        <p:blipFill>
          <a:blip r:embed="rId3"/>
          <a:stretch>
            <a:fillRect/>
          </a:stretch>
        </p:blipFill>
        <p:spPr>
          <a:xfrm>
            <a:off x="6895381" y="1499776"/>
            <a:ext cx="6581954" cy="5353694"/>
          </a:xfrm>
          <a:prstGeom prst="rect">
            <a:avLst/>
          </a:prstGeom>
        </p:spPr>
      </p:pic>
      <p:sp>
        <p:nvSpPr>
          <p:cNvPr id="4" name="textruta 3">
            <a:extLst>
              <a:ext uri="{FF2B5EF4-FFF2-40B4-BE49-F238E27FC236}">
                <a16:creationId xmlns:a16="http://schemas.microsoft.com/office/drawing/2014/main" id="{CA1DE1F1-D7DD-49F0-A95A-C0B00E516FCB}"/>
              </a:ext>
            </a:extLst>
          </p:cNvPr>
          <p:cNvSpPr txBox="1"/>
          <p:nvPr/>
        </p:nvSpPr>
        <p:spPr>
          <a:xfrm>
            <a:off x="756249" y="3344174"/>
            <a:ext cx="619376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The only change in that short scents was the pronoun and yet we can see that it already looks more professional when we use the pronoun. </a:t>
            </a:r>
            <a:endParaRPr lang="sv-SE" sz="2800">
              <a:ea typeface="+mn-lt"/>
              <a:cs typeface="+mn-lt"/>
            </a:endParaRPr>
          </a:p>
          <a:p>
            <a:pPr algn="l"/>
            <a:endParaRPr lang="sv-SE" dirty="0">
              <a:cs typeface="Calibri"/>
            </a:endParaRPr>
          </a:p>
        </p:txBody>
      </p:sp>
    </p:spTree>
    <p:extLst>
      <p:ext uri="{BB962C8B-B14F-4D97-AF65-F5344CB8AC3E}">
        <p14:creationId xmlns:p14="http://schemas.microsoft.com/office/powerpoint/2010/main" val="33925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4A67CE-8196-2C4C-899B-13E18FEB37FE}"/>
              </a:ext>
            </a:extLst>
          </p:cNvPr>
          <p:cNvSpPr>
            <a:spLocks noGrp="1"/>
          </p:cNvSpPr>
          <p:nvPr>
            <p:ph type="title"/>
          </p:nvPr>
        </p:nvSpPr>
        <p:spPr/>
        <p:txBody>
          <a:bodyPr>
            <a:normAutofit/>
          </a:bodyPr>
          <a:lstStyle/>
          <a:p>
            <a:r>
              <a:rPr lang="en-US" sz="4200">
                <a:latin typeface="Batang"/>
                <a:ea typeface="Batang"/>
              </a:rPr>
              <a:t>Pronouns forms</a:t>
            </a:r>
            <a:endParaRPr lang="sv-SE" sz="4200">
              <a:latin typeface="Batang"/>
              <a:ea typeface="Batang"/>
            </a:endParaRPr>
          </a:p>
        </p:txBody>
      </p:sp>
      <p:sp>
        <p:nvSpPr>
          <p:cNvPr id="3" name="Platshållare för innehåll 2">
            <a:extLst>
              <a:ext uri="{FF2B5EF4-FFF2-40B4-BE49-F238E27FC236}">
                <a16:creationId xmlns:a16="http://schemas.microsoft.com/office/drawing/2014/main" id="{D3D4ED76-9D1E-DD44-A4AA-13BD5CE0CB35}"/>
              </a:ext>
            </a:extLst>
          </p:cNvPr>
          <p:cNvSpPr>
            <a:spLocks noGrp="1"/>
          </p:cNvSpPr>
          <p:nvPr>
            <p:ph idx="1"/>
          </p:nvPr>
        </p:nvSpPr>
        <p:spPr>
          <a:xfrm>
            <a:off x="493144" y="1365550"/>
            <a:ext cx="6892505" cy="3172395"/>
          </a:xfrm>
        </p:spPr>
        <p:txBody>
          <a:bodyPr vert="horz" lIns="91440" tIns="45720" rIns="91440" bIns="45720" rtlCol="0" anchor="t">
            <a:normAutofit/>
          </a:bodyPr>
          <a:lstStyle/>
          <a:p>
            <a:pPr marL="0" indent="0">
              <a:buNone/>
            </a:pPr>
            <a:r>
              <a:rPr lang="en-US">
                <a:latin typeface="Times New Roman"/>
                <a:ea typeface="Batang"/>
                <a:cs typeface="Times New Roman"/>
              </a:rPr>
              <a:t>There’s a lot of different forms of pronouns that we use in different occasions, to develop the English language. We can't go </a:t>
            </a:r>
            <a:br>
              <a:rPr lang="en-US">
                <a:latin typeface="Times New Roman"/>
              </a:rPr>
            </a:br>
            <a:r>
              <a:rPr lang="en-US">
                <a:latin typeface="Times New Roman"/>
                <a:ea typeface="Batang"/>
                <a:cs typeface="Calibri"/>
              </a:rPr>
              <a:t>through</a:t>
            </a:r>
            <a:r>
              <a:rPr lang="en-US">
                <a:latin typeface="Times New Roman"/>
                <a:ea typeface="Batang"/>
                <a:cs typeface="Times New Roman"/>
              </a:rPr>
              <a:t> them all today but here they are if you want to look a bit closer later.</a:t>
            </a:r>
          </a:p>
          <a:p>
            <a:pPr marL="0" indent="0">
              <a:buNone/>
            </a:pPr>
            <a:endParaRPr lang="en-US"/>
          </a:p>
        </p:txBody>
      </p:sp>
      <p:sp>
        <p:nvSpPr>
          <p:cNvPr id="4" name="textruta 3">
            <a:extLst>
              <a:ext uri="{FF2B5EF4-FFF2-40B4-BE49-F238E27FC236}">
                <a16:creationId xmlns:a16="http://schemas.microsoft.com/office/drawing/2014/main" id="{500DCB03-D134-4142-9432-C0E8327EA3CA}"/>
              </a:ext>
            </a:extLst>
          </p:cNvPr>
          <p:cNvSpPr txBox="1"/>
          <p:nvPr/>
        </p:nvSpPr>
        <p:spPr>
          <a:xfrm>
            <a:off x="7542360" y="928778"/>
            <a:ext cx="4166557"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2700">
                <a:solidFill>
                  <a:schemeClr val="tx1">
                    <a:lumMod val="95000"/>
                    <a:lumOff val="5000"/>
                  </a:schemeClr>
                </a:solidFill>
                <a:highlight>
                  <a:srgbClr val="008080"/>
                </a:highlight>
                <a:latin typeface="Times New Roman"/>
                <a:ea typeface="Batang"/>
                <a:cs typeface="Times New Roman"/>
              </a:rPr>
              <a:t>Personal pronouns</a:t>
            </a:r>
            <a:endParaRPr lang="sv-SE" sz="2700">
              <a:solidFill>
                <a:schemeClr val="tx1">
                  <a:lumMod val="95000"/>
                  <a:lumOff val="5000"/>
                </a:schemeClr>
              </a:solidFill>
              <a:highlight>
                <a:srgbClr val="008080"/>
              </a:highlight>
              <a:latin typeface="Calibri" panose="020F0502020204030204"/>
              <a:ea typeface="Batang"/>
              <a:cs typeface="Calibri" panose="020F0502020204030204"/>
            </a:endParaRPr>
          </a:p>
          <a:p>
            <a:pPr marL="285750" indent="-285750">
              <a:lnSpc>
                <a:spcPct val="90000"/>
              </a:lnSpc>
              <a:spcBef>
                <a:spcPts val="1000"/>
              </a:spcBef>
              <a:buFont typeface="Arial,Sans-Serif"/>
              <a:buChar char="•"/>
            </a:pPr>
            <a:r>
              <a:rPr lang="en-US" sz="2700">
                <a:solidFill>
                  <a:schemeClr val="tx1">
                    <a:lumMod val="95000"/>
                    <a:lumOff val="5000"/>
                  </a:schemeClr>
                </a:solidFill>
                <a:highlight>
                  <a:srgbClr val="008080"/>
                </a:highlight>
                <a:latin typeface="Times New Roman"/>
                <a:ea typeface="Batang"/>
                <a:cs typeface="Times New Roman"/>
              </a:rPr>
              <a:t>Possessive pronouns</a:t>
            </a:r>
            <a:endParaRPr lang="en-US" sz="2700">
              <a:solidFill>
                <a:schemeClr val="tx1">
                  <a:lumMod val="95000"/>
                  <a:lumOff val="5000"/>
                </a:schemeClr>
              </a:solidFill>
              <a:highlight>
                <a:srgbClr val="008080"/>
              </a:highlight>
              <a:cs typeface="Calibri"/>
            </a:endParaRPr>
          </a:p>
          <a:p>
            <a:pPr marL="285750" indent="-285750">
              <a:lnSpc>
                <a:spcPct val="90000"/>
              </a:lnSpc>
              <a:spcBef>
                <a:spcPts val="1000"/>
              </a:spcBef>
              <a:buFont typeface="Arial,Sans-Serif"/>
              <a:buChar char="•"/>
            </a:pPr>
            <a:r>
              <a:rPr lang="en-US" sz="2700" err="1">
                <a:solidFill>
                  <a:schemeClr val="tx1">
                    <a:lumMod val="95000"/>
                    <a:lumOff val="5000"/>
                  </a:schemeClr>
                </a:solidFill>
                <a:highlight>
                  <a:srgbClr val="008080"/>
                </a:highlight>
                <a:latin typeface="Times New Roman"/>
                <a:ea typeface="Batang"/>
                <a:cs typeface="Times New Roman"/>
              </a:rPr>
              <a:t>Reflexsive</a:t>
            </a:r>
            <a:r>
              <a:rPr lang="en-US" sz="2700">
                <a:solidFill>
                  <a:schemeClr val="tx1">
                    <a:lumMod val="95000"/>
                    <a:lumOff val="5000"/>
                  </a:schemeClr>
                </a:solidFill>
                <a:highlight>
                  <a:srgbClr val="008080"/>
                </a:highlight>
                <a:latin typeface="Times New Roman"/>
                <a:ea typeface="Batang"/>
                <a:cs typeface="Times New Roman"/>
              </a:rPr>
              <a:t> pronouns</a:t>
            </a:r>
            <a:endParaRPr lang="en-US" sz="2700">
              <a:solidFill>
                <a:schemeClr val="tx1">
                  <a:lumMod val="95000"/>
                  <a:lumOff val="5000"/>
                </a:schemeClr>
              </a:solidFill>
              <a:highlight>
                <a:srgbClr val="008080"/>
              </a:highlight>
              <a:cs typeface="Calibri"/>
            </a:endParaRPr>
          </a:p>
          <a:p>
            <a:pPr marL="285750" indent="-285750">
              <a:lnSpc>
                <a:spcPct val="90000"/>
              </a:lnSpc>
              <a:spcBef>
                <a:spcPts val="1000"/>
              </a:spcBef>
              <a:buFont typeface="Arial,Sans-Serif"/>
              <a:buChar char="•"/>
            </a:pPr>
            <a:r>
              <a:rPr lang="en-US" sz="2700">
                <a:solidFill>
                  <a:schemeClr val="tx1">
                    <a:lumMod val="95000"/>
                    <a:lumOff val="5000"/>
                  </a:schemeClr>
                </a:solidFill>
                <a:highlight>
                  <a:srgbClr val="008080"/>
                </a:highlight>
                <a:latin typeface="Times New Roman"/>
                <a:ea typeface="Batang"/>
                <a:cs typeface="Times New Roman"/>
              </a:rPr>
              <a:t>Determinative pronouns</a:t>
            </a:r>
            <a:endParaRPr lang="en-US" sz="2700">
              <a:solidFill>
                <a:schemeClr val="tx1">
                  <a:lumMod val="95000"/>
                  <a:lumOff val="5000"/>
                </a:schemeClr>
              </a:solidFill>
              <a:highlight>
                <a:srgbClr val="008080"/>
              </a:highlight>
              <a:cs typeface="Calibri"/>
            </a:endParaRPr>
          </a:p>
          <a:p>
            <a:pPr marL="285750" indent="-285750">
              <a:lnSpc>
                <a:spcPct val="90000"/>
              </a:lnSpc>
              <a:spcBef>
                <a:spcPts val="1000"/>
              </a:spcBef>
              <a:buFont typeface="Arial,Sans-Serif"/>
              <a:buChar char="•"/>
            </a:pPr>
            <a:r>
              <a:rPr lang="en-US" sz="2700" err="1">
                <a:solidFill>
                  <a:schemeClr val="tx1">
                    <a:lumMod val="95000"/>
                    <a:lumOff val="5000"/>
                  </a:schemeClr>
                </a:solidFill>
                <a:highlight>
                  <a:srgbClr val="008080"/>
                </a:highlight>
                <a:latin typeface="Times New Roman"/>
                <a:ea typeface="Batang"/>
                <a:cs typeface="Times New Roman"/>
              </a:rPr>
              <a:t>Demostrative</a:t>
            </a:r>
            <a:r>
              <a:rPr lang="en-US" sz="2700">
                <a:solidFill>
                  <a:schemeClr val="tx1">
                    <a:lumMod val="95000"/>
                    <a:lumOff val="5000"/>
                  </a:schemeClr>
                </a:solidFill>
                <a:highlight>
                  <a:srgbClr val="008080"/>
                </a:highlight>
                <a:latin typeface="Times New Roman"/>
                <a:ea typeface="Batang"/>
                <a:cs typeface="Times New Roman"/>
              </a:rPr>
              <a:t> pronouns</a:t>
            </a:r>
            <a:endParaRPr lang="en-US" sz="2700">
              <a:solidFill>
                <a:schemeClr val="tx1">
                  <a:lumMod val="95000"/>
                  <a:lumOff val="5000"/>
                </a:schemeClr>
              </a:solidFill>
              <a:highlight>
                <a:srgbClr val="008080"/>
              </a:highlight>
              <a:cs typeface="Calibri"/>
            </a:endParaRPr>
          </a:p>
          <a:p>
            <a:pPr marL="285750" indent="-285750">
              <a:lnSpc>
                <a:spcPct val="90000"/>
              </a:lnSpc>
              <a:spcBef>
                <a:spcPts val="1000"/>
              </a:spcBef>
              <a:buFont typeface="Arial,Sans-Serif"/>
              <a:buChar char="•"/>
            </a:pPr>
            <a:r>
              <a:rPr lang="en-US" sz="2700">
                <a:solidFill>
                  <a:schemeClr val="tx1">
                    <a:lumMod val="95000"/>
                    <a:lumOff val="5000"/>
                  </a:schemeClr>
                </a:solidFill>
                <a:highlight>
                  <a:srgbClr val="008080"/>
                </a:highlight>
                <a:latin typeface="Times New Roman"/>
                <a:ea typeface="Batang"/>
                <a:cs typeface="Times New Roman"/>
              </a:rPr>
              <a:t>Gender-neutral pronouns</a:t>
            </a:r>
          </a:p>
          <a:p>
            <a:pPr marL="285750" indent="-285750">
              <a:lnSpc>
                <a:spcPct val="90000"/>
              </a:lnSpc>
              <a:spcBef>
                <a:spcPts val="1000"/>
              </a:spcBef>
              <a:buFont typeface="Arial,Sans-Serif"/>
              <a:buChar char="•"/>
            </a:pPr>
            <a:r>
              <a:rPr lang="en-US" sz="2700">
                <a:highlight>
                  <a:srgbClr val="008080"/>
                </a:highlight>
                <a:latin typeface="Times New Roman"/>
                <a:ea typeface="+mn-lt"/>
                <a:cs typeface="+mn-lt"/>
              </a:rPr>
              <a:t> Interrogative pronouns</a:t>
            </a:r>
            <a:endParaRPr lang="en-US" sz="2700">
              <a:solidFill>
                <a:srgbClr val="0D0D0D"/>
              </a:solidFill>
              <a:highlight>
                <a:srgbClr val="008080"/>
              </a:highlight>
              <a:latin typeface="Times New Roman"/>
              <a:ea typeface="Batang"/>
              <a:cs typeface="Times New Roman"/>
            </a:endParaRPr>
          </a:p>
          <a:p>
            <a:pPr marL="285750" indent="-285750">
              <a:lnSpc>
                <a:spcPct val="90000"/>
              </a:lnSpc>
              <a:spcBef>
                <a:spcPts val="1000"/>
              </a:spcBef>
              <a:buFont typeface="Arial,Sans-Serif"/>
              <a:buChar char="•"/>
            </a:pPr>
            <a:r>
              <a:rPr lang="en-US" sz="2700">
                <a:highlight>
                  <a:srgbClr val="008080"/>
                </a:highlight>
                <a:latin typeface="Times New Roman"/>
                <a:ea typeface="+mn-lt"/>
                <a:cs typeface="+mn-lt"/>
              </a:rPr>
              <a:t>Relative pronouns</a:t>
            </a:r>
            <a:endParaRPr lang="en-US" sz="2700">
              <a:solidFill>
                <a:srgbClr val="0D0D0D"/>
              </a:solidFill>
              <a:highlight>
                <a:srgbClr val="008080"/>
              </a:highlight>
              <a:latin typeface="Times New Roman"/>
              <a:ea typeface="Batang"/>
              <a:cs typeface="Times New Roman"/>
            </a:endParaRPr>
          </a:p>
          <a:p>
            <a:pPr marL="285750" indent="-285750">
              <a:lnSpc>
                <a:spcPct val="90000"/>
              </a:lnSpc>
              <a:spcBef>
                <a:spcPts val="1000"/>
              </a:spcBef>
              <a:buFont typeface="Arial,Sans-Serif"/>
              <a:buChar char="•"/>
            </a:pPr>
            <a:r>
              <a:rPr lang="en-US" sz="2700">
                <a:highlight>
                  <a:srgbClr val="008080"/>
                </a:highlight>
                <a:latin typeface="Times New Roman"/>
                <a:ea typeface="+mn-lt"/>
                <a:cs typeface="+mn-lt"/>
              </a:rPr>
              <a:t>Indefinite pronouns</a:t>
            </a:r>
            <a:endParaRPr lang="en-US" sz="2700">
              <a:solidFill>
                <a:srgbClr val="0D0D0D"/>
              </a:solidFill>
              <a:highlight>
                <a:srgbClr val="008080"/>
              </a:highlight>
              <a:latin typeface="Times New Roman"/>
              <a:ea typeface="Batang"/>
              <a:cs typeface="Times New Roman"/>
            </a:endParaRPr>
          </a:p>
          <a:p>
            <a:pPr marL="285750" indent="-285750">
              <a:lnSpc>
                <a:spcPct val="90000"/>
              </a:lnSpc>
              <a:spcBef>
                <a:spcPts val="1000"/>
              </a:spcBef>
              <a:buFont typeface="Arial,Sans-Serif"/>
              <a:buChar char="•"/>
            </a:pPr>
            <a:r>
              <a:rPr lang="en-US" sz="2700">
                <a:highlight>
                  <a:srgbClr val="008080"/>
                </a:highlight>
                <a:latin typeface="Times New Roman"/>
                <a:ea typeface="+mn-lt"/>
                <a:cs typeface="+mn-lt"/>
              </a:rPr>
              <a:t>Reciprocal pronouns</a:t>
            </a:r>
            <a:endParaRPr lang="en-US" sz="2700">
              <a:solidFill>
                <a:schemeClr val="tx1">
                  <a:lumMod val="95000"/>
                  <a:lumOff val="5000"/>
                </a:schemeClr>
              </a:solidFill>
              <a:highlight>
                <a:srgbClr val="008080"/>
              </a:highlight>
              <a:latin typeface="Times New Roman"/>
              <a:ea typeface="Batang"/>
              <a:cs typeface="Times New Roman"/>
            </a:endParaRPr>
          </a:p>
          <a:p>
            <a:endParaRPr lang="sv-SE" sz="2700">
              <a:highlight>
                <a:srgbClr val="0000FF"/>
              </a:highlight>
              <a:cs typeface="Calibri"/>
            </a:endParaRPr>
          </a:p>
        </p:txBody>
      </p:sp>
    </p:spTree>
    <p:extLst>
      <p:ext uri="{BB962C8B-B14F-4D97-AF65-F5344CB8AC3E}">
        <p14:creationId xmlns:p14="http://schemas.microsoft.com/office/powerpoint/2010/main" val="179573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1164CC-B55D-4C8F-AA46-F704C8A2C132}"/>
              </a:ext>
            </a:extLst>
          </p:cNvPr>
          <p:cNvSpPr>
            <a:spLocks noGrp="1"/>
          </p:cNvSpPr>
          <p:nvPr>
            <p:ph type="title"/>
          </p:nvPr>
        </p:nvSpPr>
        <p:spPr>
          <a:xfrm>
            <a:off x="550653" y="379502"/>
            <a:ext cx="10515600" cy="1325563"/>
          </a:xfrm>
        </p:spPr>
        <p:txBody>
          <a:bodyPr/>
          <a:lstStyle/>
          <a:p>
            <a:r>
              <a:rPr lang="sv-SE">
                <a:latin typeface="Batang"/>
                <a:ea typeface="Batang"/>
                <a:cs typeface="Calibri Light"/>
              </a:rPr>
              <a:t>Possessive </a:t>
            </a:r>
            <a:r>
              <a:rPr lang="en-US">
                <a:latin typeface="Batang"/>
                <a:ea typeface="Batang"/>
                <a:cs typeface="Calibri Light"/>
              </a:rPr>
              <a:t>pronouns</a:t>
            </a:r>
            <a:endParaRPr lang="en-US">
              <a:latin typeface="Batang"/>
              <a:ea typeface="Batang"/>
            </a:endParaRPr>
          </a:p>
        </p:txBody>
      </p:sp>
      <p:sp>
        <p:nvSpPr>
          <p:cNvPr id="3" name="Platshållare för innehåll 2">
            <a:extLst>
              <a:ext uri="{FF2B5EF4-FFF2-40B4-BE49-F238E27FC236}">
                <a16:creationId xmlns:a16="http://schemas.microsoft.com/office/drawing/2014/main" id="{D301D1F5-BBDB-4770-A1F5-B876A3246809}"/>
              </a:ext>
            </a:extLst>
          </p:cNvPr>
          <p:cNvSpPr>
            <a:spLocks noGrp="1"/>
          </p:cNvSpPr>
          <p:nvPr>
            <p:ph idx="1"/>
          </p:nvPr>
        </p:nvSpPr>
        <p:spPr>
          <a:xfrm>
            <a:off x="8587596" y="5606870"/>
            <a:ext cx="2780581" cy="397565"/>
          </a:xfrm>
        </p:spPr>
        <p:txBody>
          <a:bodyPr vert="horz" lIns="91440" tIns="45720" rIns="91440" bIns="45720" rtlCol="0" anchor="t">
            <a:noAutofit/>
          </a:bodyPr>
          <a:lstStyle/>
          <a:p>
            <a:pPr marL="0" indent="0">
              <a:buNone/>
            </a:pPr>
            <a:r>
              <a:rPr lang="sv-SE" sz="2300">
                <a:latin typeface="Times New Roman"/>
                <a:cs typeface="Calibri" panose="020F0502020204030204"/>
              </a:rPr>
              <a:t>To </a:t>
            </a:r>
            <a:r>
              <a:rPr lang="sv-SE" sz="2300" err="1">
                <a:latin typeface="Times New Roman"/>
                <a:cs typeface="Calibri" panose="020F0502020204030204"/>
              </a:rPr>
              <a:t>possess</a:t>
            </a:r>
            <a:r>
              <a:rPr lang="sv-SE" sz="2300">
                <a:latin typeface="Times New Roman"/>
                <a:cs typeface="Calibri" panose="020F0502020204030204"/>
              </a:rPr>
              <a:t>- to </a:t>
            </a:r>
            <a:r>
              <a:rPr lang="sv-SE" sz="2300" err="1">
                <a:latin typeface="Times New Roman"/>
                <a:cs typeface="Calibri" panose="020F0502020204030204"/>
              </a:rPr>
              <a:t>own</a:t>
            </a:r>
            <a:endParaRPr lang="sv-SE" sz="2300">
              <a:latin typeface="Times New Roman"/>
              <a:cs typeface="Calibri"/>
            </a:endParaRPr>
          </a:p>
        </p:txBody>
      </p:sp>
      <p:pic>
        <p:nvPicPr>
          <p:cNvPr id="4" name="Bildobjekt 4" descr="En bild som visar grön, klar, stor, visa&#10;&#10;Beskrivning genererad med mycket hög exakthet">
            <a:extLst>
              <a:ext uri="{FF2B5EF4-FFF2-40B4-BE49-F238E27FC236}">
                <a16:creationId xmlns:a16="http://schemas.microsoft.com/office/drawing/2014/main" id="{C4B5D0F7-49CA-4444-97EA-DAFCC1B2BD8F}"/>
              </a:ext>
            </a:extLst>
          </p:cNvPr>
          <p:cNvPicPr>
            <a:picLocks noChangeAspect="1"/>
          </p:cNvPicPr>
          <p:nvPr/>
        </p:nvPicPr>
        <p:blipFill>
          <a:blip r:embed="rId3"/>
          <a:stretch>
            <a:fillRect/>
          </a:stretch>
        </p:blipFill>
        <p:spPr>
          <a:xfrm>
            <a:off x="554967" y="2725986"/>
            <a:ext cx="7343954" cy="3677652"/>
          </a:xfrm>
          <a:prstGeom prst="rect">
            <a:avLst/>
          </a:prstGeom>
          <a:ln>
            <a:solidFill>
              <a:schemeClr val="accent4">
                <a:lumMod val="20000"/>
                <a:lumOff val="80000"/>
              </a:schemeClr>
            </a:solidFill>
          </a:ln>
        </p:spPr>
      </p:pic>
      <p:sp>
        <p:nvSpPr>
          <p:cNvPr id="6" name="textruta 5">
            <a:extLst>
              <a:ext uri="{FF2B5EF4-FFF2-40B4-BE49-F238E27FC236}">
                <a16:creationId xmlns:a16="http://schemas.microsoft.com/office/drawing/2014/main" id="{950C0BDE-87E2-498A-BB42-3C0FF59A8DB6}"/>
              </a:ext>
            </a:extLst>
          </p:cNvPr>
          <p:cNvSpPr txBox="1"/>
          <p:nvPr/>
        </p:nvSpPr>
        <p:spPr>
          <a:xfrm>
            <a:off x="554966" y="1618891"/>
            <a:ext cx="970184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a:latin typeface="Times New Roman"/>
                <a:cs typeface="Calibri"/>
              </a:rPr>
              <a:t>That apple</a:t>
            </a:r>
            <a:r>
              <a:rPr lang="sv-SE" sz="2300">
                <a:latin typeface="Times New Roman"/>
                <a:cs typeface="Calibri"/>
              </a:rPr>
              <a:t> is </a:t>
            </a:r>
            <a:r>
              <a:rPr lang="sv-SE" sz="2300">
                <a:solidFill>
                  <a:srgbClr val="0070C0"/>
                </a:solidFill>
                <a:latin typeface="Times New Roman"/>
                <a:cs typeface="Calibri"/>
              </a:rPr>
              <a:t>my</a:t>
            </a:r>
            <a:r>
              <a:rPr lang="en-US" sz="2300">
                <a:solidFill>
                  <a:schemeClr val="accent1"/>
                </a:solidFill>
                <a:latin typeface="Times New Roman"/>
                <a:cs typeface="Calibri"/>
              </a:rPr>
              <a:t> </a:t>
            </a:r>
            <a:r>
              <a:rPr lang="en-US" sz="2300">
                <a:latin typeface="Times New Roman"/>
                <a:cs typeface="Calibri"/>
              </a:rPr>
              <a:t>apple not </a:t>
            </a:r>
            <a:r>
              <a:rPr lang="en-US" sz="2300">
                <a:solidFill>
                  <a:srgbClr val="0070C0"/>
                </a:solidFill>
                <a:latin typeface="Times New Roman"/>
                <a:cs typeface="Calibri"/>
              </a:rPr>
              <a:t>your</a:t>
            </a:r>
            <a:r>
              <a:rPr lang="en-US" sz="2300">
                <a:latin typeface="Times New Roman"/>
                <a:cs typeface="Calibri"/>
              </a:rPr>
              <a:t> apple.              </a:t>
            </a:r>
            <a:r>
              <a:rPr lang="en-US" sz="2300">
                <a:solidFill>
                  <a:srgbClr val="000000"/>
                </a:solidFill>
                <a:latin typeface="Times New Roman"/>
                <a:cs typeface="Calibri"/>
              </a:rPr>
              <a:t>   </a:t>
            </a:r>
            <a:r>
              <a:rPr lang="en-US" sz="2300">
                <a:solidFill>
                  <a:srgbClr val="0070C0"/>
                </a:solidFill>
                <a:latin typeface="Times New Roman"/>
                <a:cs typeface="Calibri"/>
              </a:rPr>
              <a:t>Blue</a:t>
            </a:r>
            <a:r>
              <a:rPr lang="en-US" sz="2300">
                <a:latin typeface="Times New Roman"/>
                <a:cs typeface="Calibri"/>
              </a:rPr>
              <a:t>- possessive adjectives</a:t>
            </a:r>
          </a:p>
          <a:p>
            <a:r>
              <a:rPr lang="en-US" sz="2300">
                <a:latin typeface="Times New Roman"/>
                <a:cs typeface="Calibri"/>
              </a:rPr>
              <a:t>That apple is </a:t>
            </a:r>
            <a:r>
              <a:rPr lang="en-US" sz="2300">
                <a:solidFill>
                  <a:srgbClr val="00B050"/>
                </a:solidFill>
                <a:latin typeface="Times New Roman"/>
                <a:cs typeface="Calibri"/>
              </a:rPr>
              <a:t>mine </a:t>
            </a:r>
            <a:r>
              <a:rPr lang="en-US" sz="2300">
                <a:latin typeface="Times New Roman"/>
                <a:cs typeface="Calibri"/>
              </a:rPr>
              <a:t>not </a:t>
            </a:r>
            <a:r>
              <a:rPr lang="en-US" sz="2300">
                <a:solidFill>
                  <a:srgbClr val="00B050"/>
                </a:solidFill>
                <a:latin typeface="Times New Roman"/>
                <a:cs typeface="Calibri"/>
              </a:rPr>
              <a:t>yours</a:t>
            </a:r>
            <a:r>
              <a:rPr lang="en-US" sz="2300">
                <a:latin typeface="Times New Roman"/>
                <a:cs typeface="Calibri"/>
              </a:rPr>
              <a:t>.</a:t>
            </a:r>
            <a:r>
              <a:rPr lang="en-US" sz="2300">
                <a:solidFill>
                  <a:srgbClr val="000000"/>
                </a:solidFill>
                <a:latin typeface="Times New Roman"/>
                <a:cs typeface="Calibri"/>
              </a:rPr>
              <a:t> </a:t>
            </a:r>
            <a:r>
              <a:rPr lang="en-US" sz="2300">
                <a:solidFill>
                  <a:srgbClr val="00B050"/>
                </a:solidFill>
                <a:latin typeface="Times New Roman"/>
                <a:cs typeface="Calibri"/>
              </a:rPr>
              <a:t>                             Green</a:t>
            </a:r>
            <a:r>
              <a:rPr lang="en-US" sz="2300">
                <a:latin typeface="Times New Roman"/>
                <a:cs typeface="Calibri"/>
              </a:rPr>
              <a:t>- possessive pronouns</a:t>
            </a:r>
          </a:p>
        </p:txBody>
      </p:sp>
    </p:spTree>
    <p:extLst>
      <p:ext uri="{BB962C8B-B14F-4D97-AF65-F5344CB8AC3E}">
        <p14:creationId xmlns:p14="http://schemas.microsoft.com/office/powerpoint/2010/main" val="34615377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8</Slides>
  <Notes>4</Notes>
  <HiddenSlides>0</HiddenSlide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Office-tema</vt:lpstr>
      <vt:lpstr>Pronouns</vt:lpstr>
      <vt:lpstr>What is a pronoun?</vt:lpstr>
      <vt:lpstr>Personal pronouns</vt:lpstr>
      <vt:lpstr>PowerPoint-presentation</vt:lpstr>
      <vt:lpstr>PowerPoint-presentation</vt:lpstr>
      <vt:lpstr>So why do we have to use pronouns?</vt:lpstr>
      <vt:lpstr>Pronouns forms</vt:lpstr>
      <vt:lpstr>Possessive pronouns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revision>28</cp:revision>
  <dcterms:created xsi:type="dcterms:W3CDTF">2020-03-02T09:03:54Z</dcterms:created>
  <dcterms:modified xsi:type="dcterms:W3CDTF">2020-03-09T07:47:00Z</dcterms:modified>
</cp:coreProperties>
</file>