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2" r:id="rId4"/>
    <p:sldId id="264" r:id="rId5"/>
    <p:sldId id="261" r:id="rId6"/>
    <p:sldId id="263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9CA365-B1B0-40A1-A59A-0BB60C4A0C89}" v="52" dt="2020-02-10T14:32:30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ttps://www.ef.com/ca/english-resources/english-grammar/countable-and-uncountable-nouns/" TargetMode="External"/><Relationship Id="rId5" Type="http://schemas.openxmlformats.org/officeDocument/2006/relationships/hyperlink" Target="https://first-english.org/english_learning/english_beginners/there_is_there_are/00_there_is_there_arel_grammar_rules.htm" TargetMode="External"/><Relationship Id="rId4" Type="http://schemas.openxmlformats.org/officeDocument/2006/relationships/hyperlink" Target="https://www.grammar.cl/Present/ThereIsThereAre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There is / there  are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824" y="4352544"/>
            <a:ext cx="6738982" cy="10833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ea typeface="+mn-lt"/>
                <a:cs typeface="+mn-lt"/>
              </a:rPr>
              <a:t>There is</a:t>
            </a:r>
            <a:r>
              <a:rPr lang="en-US">
                <a:ea typeface="+mn-lt"/>
                <a:cs typeface="+mn-lt"/>
              </a:rPr>
              <a:t> and </a:t>
            </a:r>
            <a:r>
              <a:rPr lang="en-US" b="1">
                <a:ea typeface="+mn-lt"/>
                <a:cs typeface="+mn-lt"/>
              </a:rPr>
              <a:t>there are</a:t>
            </a:r>
            <a:r>
              <a:rPr lang="en-US">
                <a:ea typeface="+mn-lt"/>
                <a:cs typeface="+mn-lt"/>
              </a:rPr>
              <a:t> means that something exists.</a:t>
            </a:r>
            <a:endParaRPr lang="sv-SE"/>
          </a:p>
        </p:txBody>
      </p:sp>
      <p:pic>
        <p:nvPicPr>
          <p:cNvPr id="5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5028256-4477-44D8-B7FD-6BD0AA1F9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/>
              <a:t>There is for singular (one)  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1B1957-F582-478B-8834-AAB787C30D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Example's</a:t>
            </a:r>
          </a:p>
          <a:p>
            <a:pPr marL="0" indent="0">
              <a:buNone/>
            </a:pPr>
            <a:r>
              <a:rPr lang="en-US" dirty="0"/>
              <a:t>1. There is a bee on me.</a:t>
            </a:r>
          </a:p>
          <a:p>
            <a:pPr marL="0" indent="0">
              <a:buNone/>
            </a:pPr>
            <a:r>
              <a:rPr lang="en-US" dirty="0"/>
              <a:t>2. There is a car in my driveway. </a:t>
            </a:r>
          </a:p>
          <a:p>
            <a:pPr marL="0" indent="0">
              <a:buNone/>
            </a:pPr>
            <a:r>
              <a:rPr lang="sv-SE" dirty="0"/>
              <a:t>3. I</a:t>
            </a:r>
            <a:r>
              <a:rPr lang="en-TT" dirty="0"/>
              <a:t>s there a boy in the room? </a:t>
            </a:r>
            <a:endParaRPr lang="en-US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28EBA46-29F2-404E-ABA0-DBAD2E38F0B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Example's </a:t>
            </a:r>
          </a:p>
          <a:p>
            <a:pPr marL="0" indent="0">
              <a:buNone/>
            </a:pPr>
            <a:r>
              <a:rPr lang="sv-SE" dirty="0"/>
              <a:t>1</a:t>
            </a:r>
            <a:r>
              <a:rPr lang="en-US" dirty="0"/>
              <a:t>. There are </a:t>
            </a:r>
            <a:r>
              <a:rPr lang="en-US" dirty="0">
                <a:solidFill>
                  <a:schemeClr val="tx1"/>
                </a:solidFill>
              </a:rPr>
              <a:t>five apples in my basket.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2. There are many people at my house.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3. Are there any lions at the zoo?  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99863B9-6F7C-4CCC-9E3C-6A7359D472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/>
              <a:t>There are for plural (multiple)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2BBDFD2D-7880-45F7-8307-C0FF0D60E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33377"/>
            <a:ext cx="7729728" cy="1220035"/>
          </a:xfrm>
        </p:spPr>
        <p:txBody>
          <a:bodyPr/>
          <a:lstStyle/>
          <a:p>
            <a:r>
              <a:rPr lang="en-US" dirty="0"/>
              <a:t>When do you use it? </a:t>
            </a:r>
          </a:p>
        </p:txBody>
      </p:sp>
      <p:pic>
        <p:nvPicPr>
          <p:cNvPr id="7" name="Bildobjekt 7" descr="En bild som visar text&#10;&#10;Beskrivning genererad med mycket hög exakthet">
            <a:extLst>
              <a:ext uri="{FF2B5EF4-FFF2-40B4-BE49-F238E27FC236}">
                <a16:creationId xmlns:a16="http://schemas.microsoft.com/office/drawing/2014/main" id="{EFA68D91-60E4-46A8-9124-B47E8183D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964" y="4691138"/>
            <a:ext cx="4105033" cy="2163291"/>
          </a:xfrm>
          <a:prstGeom prst="rect">
            <a:avLst/>
          </a:prstGeom>
        </p:spPr>
      </p:pic>
      <p:pic>
        <p:nvPicPr>
          <p:cNvPr id="9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50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E7DBA5-45C7-476E-B188-4A99B55F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sv-SE" sz="2200">
                <a:solidFill>
                  <a:schemeClr val="tx1"/>
                </a:solidFill>
              </a:rPr>
              <a:t>The </a:t>
            </a:r>
            <a:r>
              <a:rPr lang="en-US" sz="2200">
                <a:solidFill>
                  <a:schemeClr val="tx1"/>
                </a:solidFill>
                <a:ea typeface="+mj-lt"/>
                <a:cs typeface="+mj-lt"/>
              </a:rPr>
              <a:t>Contractions of there is </a:t>
            </a:r>
            <a:endParaRPr lang="sv-SE" sz="2200">
              <a:solidFill>
                <a:schemeClr val="tx1"/>
              </a:solidFill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492E47-7F1C-4B9C-AC77-DECD6F24C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sv-SE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>
                <a:solidFill>
                  <a:schemeClr val="bg1"/>
                </a:solidFill>
              </a:rPr>
              <a:t>The contraction of </a:t>
            </a:r>
            <a:r>
              <a:rPr lang="en-US" b="1">
                <a:solidFill>
                  <a:schemeClr val="bg1"/>
                </a:solidFill>
              </a:rPr>
              <a:t>there is,</a:t>
            </a:r>
            <a:r>
              <a:rPr lang="en-US">
                <a:solidFill>
                  <a:schemeClr val="bg1"/>
                </a:solidFill>
              </a:rPr>
              <a:t> is </a:t>
            </a:r>
            <a:r>
              <a:rPr lang="en-US" b="1">
                <a:solidFill>
                  <a:schemeClr val="bg1"/>
                </a:solidFill>
              </a:rPr>
              <a:t>there's</a:t>
            </a:r>
            <a:r>
              <a:rPr lang="en-US">
                <a:solidFill>
                  <a:schemeClr val="bg1"/>
                </a:solidFill>
              </a:rPr>
              <a:t>.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(It saves time when writing) </a:t>
            </a:r>
          </a:p>
          <a:p>
            <a:pPr>
              <a:spcBef>
                <a:spcPts val="0"/>
              </a:spcBef>
            </a:pPr>
            <a:endParaRPr lang="en-US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b="1">
                <a:solidFill>
                  <a:schemeClr val="bg1"/>
                </a:solidFill>
              </a:rPr>
              <a:t>There's</a:t>
            </a:r>
            <a:r>
              <a:rPr lang="en-US">
                <a:solidFill>
                  <a:schemeClr val="bg1"/>
                </a:solidFill>
              </a:rPr>
              <a:t> </a:t>
            </a:r>
            <a:r>
              <a:rPr lang="en-US" u="sng">
                <a:solidFill>
                  <a:schemeClr val="bg1"/>
                </a:solidFill>
              </a:rPr>
              <a:t>a</a:t>
            </a:r>
            <a:r>
              <a:rPr lang="en-US">
                <a:solidFill>
                  <a:schemeClr val="bg1"/>
                </a:solidFill>
              </a:rPr>
              <a:t> good song on the radio.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US" b="1">
                <a:solidFill>
                  <a:schemeClr val="bg1"/>
                </a:solidFill>
              </a:rPr>
              <a:t>There's</a:t>
            </a:r>
            <a:r>
              <a:rPr lang="en-US">
                <a:solidFill>
                  <a:schemeClr val="bg1"/>
                </a:solidFill>
              </a:rPr>
              <a:t> only </a:t>
            </a:r>
            <a:r>
              <a:rPr lang="en-US" u="sng">
                <a:solidFill>
                  <a:schemeClr val="bg1"/>
                </a:solidFill>
              </a:rPr>
              <a:t>one</a:t>
            </a:r>
            <a:r>
              <a:rPr lang="en-US">
                <a:solidFill>
                  <a:schemeClr val="bg1"/>
                </a:solidFill>
              </a:rPr>
              <a:t> chocolate left in the box.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sv-SE">
              <a:solidFill>
                <a:schemeClr val="bg1"/>
              </a:solidFill>
            </a:endParaRPr>
          </a:p>
        </p:txBody>
      </p:sp>
      <p:sp>
        <p:nvSpPr>
          <p:cNvPr id="9" name="Pil: nedåtböjd 8">
            <a:extLst>
              <a:ext uri="{FF2B5EF4-FFF2-40B4-BE49-F238E27FC236}">
                <a16:creationId xmlns:a16="http://schemas.microsoft.com/office/drawing/2014/main" id="{E85E900B-F5C6-4F25-9765-3447E4F9695F}"/>
              </a:ext>
            </a:extLst>
          </p:cNvPr>
          <p:cNvSpPr/>
          <p:nvPr/>
        </p:nvSpPr>
        <p:spPr>
          <a:xfrm>
            <a:off x="8828196" y="1946336"/>
            <a:ext cx="1242164" cy="40709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8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D3BC69E-3C13-4006-B393-31DD87028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Negative form - there is / there are</a:t>
            </a:r>
          </a:p>
          <a:p>
            <a:endParaRPr lang="en-US" sz="320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12CD1BF-68AA-4920-8AF1-A3C025ECC413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v-SE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8398CF3C-252A-4429-BA4E-A0D0445A9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40559"/>
              </p:ext>
            </p:extLst>
          </p:nvPr>
        </p:nvGraphicFramePr>
        <p:xfrm>
          <a:off x="2787729" y="1294670"/>
          <a:ext cx="6616543" cy="1992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4355">
                  <a:extLst>
                    <a:ext uri="{9D8B030D-6E8A-4147-A177-3AD203B41FA5}">
                      <a16:colId xmlns:a16="http://schemas.microsoft.com/office/drawing/2014/main" val="2986321804"/>
                    </a:ext>
                  </a:extLst>
                </a:gridCol>
                <a:gridCol w="3522188">
                  <a:extLst>
                    <a:ext uri="{9D8B030D-6E8A-4147-A177-3AD203B41FA5}">
                      <a16:colId xmlns:a16="http://schemas.microsoft.com/office/drawing/2014/main" val="4277760411"/>
                    </a:ext>
                  </a:extLst>
                </a:gridCol>
              </a:tblGrid>
              <a:tr h="744601">
                <a:tc>
                  <a:txBody>
                    <a:bodyPr/>
                    <a:lstStyle/>
                    <a:p>
                      <a:r>
                        <a:rPr lang="en-US" sz="2400" noProof="0" dirty="0">
                          <a:effectLst/>
                        </a:rPr>
                        <a:t>There is a car.</a:t>
                      </a:r>
                    </a:p>
                  </a:txBody>
                  <a:tcPr marL="87313" marR="87313" marT="87313" marB="87313" anchor="ctr"/>
                </a:tc>
                <a:tc>
                  <a:txBody>
                    <a:bodyPr/>
                    <a:lstStyle/>
                    <a:p>
                      <a:r>
                        <a:rPr lang="en-US" sz="2400" noProof="0" dirty="0">
                          <a:effectLst/>
                        </a:rPr>
                        <a:t>There isn't a car.</a:t>
                      </a:r>
                    </a:p>
                  </a:txBody>
                  <a:tcPr marL="87313" marR="87313" marT="87313" marB="87313" anchor="ctr"/>
                </a:tc>
                <a:extLst>
                  <a:ext uri="{0D108BD9-81ED-4DB2-BD59-A6C34878D82A}">
                    <a16:rowId xmlns:a16="http://schemas.microsoft.com/office/drawing/2014/main" val="1309479187"/>
                  </a:ext>
                </a:extLst>
              </a:tr>
              <a:tr h="1247521">
                <a:tc>
                  <a:txBody>
                    <a:bodyPr/>
                    <a:lstStyle/>
                    <a:p>
                      <a:r>
                        <a:rPr lang="en-US" sz="2400" noProof="0" dirty="0">
                          <a:effectLst/>
                        </a:rPr>
                        <a:t>There are four cars.</a:t>
                      </a:r>
                    </a:p>
                  </a:txBody>
                  <a:tcPr marL="87313" marR="87313" marT="87313" marB="87313" anchor="ctr"/>
                </a:tc>
                <a:tc>
                  <a:txBody>
                    <a:bodyPr/>
                    <a:lstStyle/>
                    <a:p>
                      <a:r>
                        <a:rPr lang="en-US" sz="2400" noProof="0" dirty="0">
                          <a:effectLst/>
                        </a:rPr>
                        <a:t>There aren't four cars.</a:t>
                      </a:r>
                    </a:p>
                  </a:txBody>
                  <a:tcPr marL="87313" marR="87313" marT="87313" marB="87313" anchor="ctr"/>
                </a:tc>
                <a:extLst>
                  <a:ext uri="{0D108BD9-81ED-4DB2-BD59-A6C34878D82A}">
                    <a16:rowId xmlns:a16="http://schemas.microsoft.com/office/drawing/2014/main" val="2995983014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F775A058-F7A5-4331-B2D4-86F9FF7905A9}"/>
              </a:ext>
            </a:extLst>
          </p:cNvPr>
          <p:cNvSpPr txBox="1"/>
          <p:nvPr/>
        </p:nvSpPr>
        <p:spPr>
          <a:xfrm>
            <a:off x="2894425" y="62930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Positive 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83B3B86-3495-44D2-94E4-D8902C395EA8}"/>
              </a:ext>
            </a:extLst>
          </p:cNvPr>
          <p:cNvSpPr txBox="1"/>
          <p:nvPr/>
        </p:nvSpPr>
        <p:spPr>
          <a:xfrm>
            <a:off x="6085301" y="62604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/>
              <a:t>Negative 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9F5C5A9-9251-4A47-BC88-CA72ABD6512C}"/>
              </a:ext>
            </a:extLst>
          </p:cNvPr>
          <p:cNvSpPr txBox="1"/>
          <p:nvPr/>
        </p:nvSpPr>
        <p:spPr>
          <a:xfrm>
            <a:off x="1112729" y="1478071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v-SE"/>
              <a:t>Singular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DADDBA9-5CC9-4B19-9AAE-830D7287E1B5}"/>
              </a:ext>
            </a:extLst>
          </p:cNvPr>
          <p:cNvSpPr txBox="1"/>
          <p:nvPr/>
        </p:nvSpPr>
        <p:spPr>
          <a:xfrm>
            <a:off x="1109466" y="249776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/>
              <a:t>Plural</a:t>
            </a:r>
          </a:p>
        </p:txBody>
      </p:sp>
      <p:pic>
        <p:nvPicPr>
          <p:cNvPr id="11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D1FC17-3479-4C13-AE78-299FB710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03733"/>
            <a:ext cx="7729728" cy="1188720"/>
          </a:xfrm>
        </p:spPr>
        <p:txBody>
          <a:bodyPr/>
          <a:lstStyle/>
          <a:p>
            <a:r>
              <a:rPr lang="en-US" i="1">
                <a:ea typeface="+mj-lt"/>
                <a:cs typeface="+mj-lt"/>
              </a:rPr>
              <a:t>Uncountable nouns 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A6E1676-1784-40EF-BD0A-6B3238ECB2EB}"/>
              </a:ext>
            </a:extLst>
          </p:cNvPr>
          <p:cNvSpPr txBox="1"/>
          <p:nvPr/>
        </p:nvSpPr>
        <p:spPr>
          <a:xfrm>
            <a:off x="425964" y="2492560"/>
            <a:ext cx="134052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Examples:</a:t>
            </a:r>
          </a:p>
          <a:p>
            <a:endParaRPr lang="en-US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EC66CD9-3EF6-41A7-ACF0-7722F518DBC4}"/>
              </a:ext>
            </a:extLst>
          </p:cNvPr>
          <p:cNvSpPr txBox="1"/>
          <p:nvPr/>
        </p:nvSpPr>
        <p:spPr>
          <a:xfrm>
            <a:off x="2132733" y="3695533"/>
            <a:ext cx="7680344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Uncountable nouns are for the things that we cannot count with numbers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8D06AF6C-5496-4ADC-9131-05BF2EA7F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146768"/>
              </p:ext>
            </p:extLst>
          </p:nvPr>
        </p:nvGraphicFramePr>
        <p:xfrm>
          <a:off x="2156603" y="2271621"/>
          <a:ext cx="7718862" cy="955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072">
                  <a:extLst>
                    <a:ext uri="{9D8B030D-6E8A-4147-A177-3AD203B41FA5}">
                      <a16:colId xmlns:a16="http://schemas.microsoft.com/office/drawing/2014/main" val="3561248190"/>
                    </a:ext>
                  </a:extLst>
                </a:gridCol>
                <a:gridCol w="831072">
                  <a:extLst>
                    <a:ext uri="{9D8B030D-6E8A-4147-A177-3AD203B41FA5}">
                      <a16:colId xmlns:a16="http://schemas.microsoft.com/office/drawing/2014/main" val="3107486047"/>
                    </a:ext>
                  </a:extLst>
                </a:gridCol>
                <a:gridCol w="831072">
                  <a:extLst>
                    <a:ext uri="{9D8B030D-6E8A-4147-A177-3AD203B41FA5}">
                      <a16:colId xmlns:a16="http://schemas.microsoft.com/office/drawing/2014/main" val="2740681523"/>
                    </a:ext>
                  </a:extLst>
                </a:gridCol>
                <a:gridCol w="831072">
                  <a:extLst>
                    <a:ext uri="{9D8B030D-6E8A-4147-A177-3AD203B41FA5}">
                      <a16:colId xmlns:a16="http://schemas.microsoft.com/office/drawing/2014/main" val="3816025836"/>
                    </a:ext>
                  </a:extLst>
                </a:gridCol>
                <a:gridCol w="831072">
                  <a:extLst>
                    <a:ext uri="{9D8B030D-6E8A-4147-A177-3AD203B41FA5}">
                      <a16:colId xmlns:a16="http://schemas.microsoft.com/office/drawing/2014/main" val="979471850"/>
                    </a:ext>
                  </a:extLst>
                </a:gridCol>
                <a:gridCol w="1226610">
                  <a:extLst>
                    <a:ext uri="{9D8B030D-6E8A-4147-A177-3AD203B41FA5}">
                      <a16:colId xmlns:a16="http://schemas.microsoft.com/office/drawing/2014/main" val="2024290140"/>
                    </a:ext>
                  </a:extLst>
                </a:gridCol>
                <a:gridCol w="1242537">
                  <a:extLst>
                    <a:ext uri="{9D8B030D-6E8A-4147-A177-3AD203B41FA5}">
                      <a16:colId xmlns:a16="http://schemas.microsoft.com/office/drawing/2014/main" val="3147150779"/>
                    </a:ext>
                  </a:extLst>
                </a:gridCol>
                <a:gridCol w="1094355">
                  <a:extLst>
                    <a:ext uri="{9D8B030D-6E8A-4147-A177-3AD203B41FA5}">
                      <a16:colId xmlns:a16="http://schemas.microsoft.com/office/drawing/2014/main" val="3567697505"/>
                    </a:ext>
                  </a:extLst>
                </a:gridCol>
              </a:tblGrid>
              <a:tr h="955343">
                <a:tc>
                  <a:txBody>
                    <a:bodyPr/>
                    <a:lstStyle/>
                    <a:p>
                      <a:pPr fontAlgn="base"/>
                      <a:r>
                        <a:rPr lang="sv-SE">
                          <a:effectLst/>
                        </a:rPr>
                        <a:t>Tea​</a:t>
                      </a:r>
                      <a:endParaRPr lang="sv-SE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v-SE">
                          <a:effectLst/>
                        </a:rPr>
                        <a:t>Love ​</a:t>
                      </a:r>
                      <a:endParaRPr lang="sv-SE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v-SE">
                          <a:effectLst/>
                        </a:rPr>
                        <a:t>Fear ​</a:t>
                      </a:r>
                      <a:endParaRPr lang="sv-SE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v-SE">
                          <a:effectLst/>
                        </a:rPr>
                        <a:t>Sugar​</a:t>
                      </a:r>
                      <a:endParaRPr lang="sv-SE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v-SE">
                          <a:effectLst/>
                        </a:rPr>
                        <a:t>Rice ​</a:t>
                      </a:r>
                      <a:endParaRPr lang="sv-SE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v-SE">
                          <a:effectLst/>
                        </a:rPr>
                        <a:t>Evidence​</a:t>
                      </a:r>
                      <a:endParaRPr lang="sv-SE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v-SE">
                          <a:effectLst/>
                        </a:rPr>
                        <a:t>Water ​</a:t>
                      </a:r>
                      <a:endParaRPr lang="sv-SE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v-SE">
                          <a:effectLst/>
                        </a:rPr>
                        <a:t>Money ​</a:t>
                      </a:r>
                      <a:endParaRPr lang="sv-SE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4262658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DAD2480E-C87F-45BB-B6BE-FFF2FA053529}"/>
              </a:ext>
            </a:extLst>
          </p:cNvPr>
          <p:cNvSpPr txBox="1"/>
          <p:nvPr/>
        </p:nvSpPr>
        <p:spPr>
          <a:xfrm>
            <a:off x="382438" y="3689229"/>
            <a:ext cx="162176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When to use:</a:t>
            </a:r>
          </a:p>
        </p:txBody>
      </p:sp>
      <p:pic>
        <p:nvPicPr>
          <p:cNvPr id="6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2787F20-2BFB-47C4-A7D8-93213BA1B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sv-SE"/>
              <a:t>Negative form 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A35CD3-8021-4165-8E5A-E7274F5D1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106" y="2279889"/>
            <a:ext cx="5117364" cy="27086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rgbClr val="404040"/>
                </a:solidFill>
                <a:ea typeface="+mn-lt"/>
                <a:cs typeface="+mn-lt"/>
              </a:rPr>
              <a:t>There aren't with ANY</a:t>
            </a:r>
            <a:endParaRPr lang="sv-SE" sz="15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5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rgbClr val="404040"/>
                </a:solidFill>
              </a:rPr>
              <a:t>When we want to indicate that a zero amount of something, we use </a:t>
            </a:r>
            <a:r>
              <a:rPr lang="en-US" sz="1500" b="1" dirty="0">
                <a:solidFill>
                  <a:srgbClr val="404040"/>
                </a:solidFill>
              </a:rPr>
              <a:t>there aren't </a:t>
            </a:r>
            <a:r>
              <a:rPr lang="en-US" sz="1500" b="1" i="1" dirty="0">
                <a:solidFill>
                  <a:srgbClr val="404040"/>
                </a:solidFill>
              </a:rPr>
              <a:t>any.</a:t>
            </a:r>
            <a:endParaRPr lang="en-US" sz="15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15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500" dirty="0">
                <a:solidFill>
                  <a:srgbClr val="404040"/>
                </a:solidFill>
              </a:rPr>
              <a:t>There aren't </a:t>
            </a:r>
            <a:r>
              <a:rPr lang="en-US" sz="1500" b="1" dirty="0">
                <a:solidFill>
                  <a:srgbClr val="404040"/>
                </a:solidFill>
              </a:rPr>
              <a:t>any</a:t>
            </a:r>
            <a:r>
              <a:rPr lang="en-US" sz="1500" dirty="0">
                <a:solidFill>
                  <a:srgbClr val="404040"/>
                </a:solidFill>
              </a:rPr>
              <a:t> people at the party.</a:t>
            </a:r>
            <a:endParaRPr lang="en-US" sz="15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15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500" dirty="0">
                <a:solidFill>
                  <a:srgbClr val="404040"/>
                </a:solidFill>
              </a:rPr>
              <a:t>There aren't </a:t>
            </a:r>
            <a:r>
              <a:rPr lang="en-US" sz="1500" b="1" dirty="0">
                <a:solidFill>
                  <a:srgbClr val="404040"/>
                </a:solidFill>
              </a:rPr>
              <a:t>any</a:t>
            </a:r>
            <a:r>
              <a:rPr lang="en-US" sz="1500" dirty="0">
                <a:solidFill>
                  <a:srgbClr val="404040"/>
                </a:solidFill>
              </a:rPr>
              <a:t> trees in my street.</a:t>
            </a:r>
            <a:endParaRPr lang="en-US" sz="15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500" dirty="0">
                <a:solidFill>
                  <a:srgbClr val="404040"/>
                </a:solidFill>
              </a:rPr>
              <a:t>We also use this structure with </a:t>
            </a:r>
            <a:r>
              <a:rPr lang="en-US" sz="1500" b="1" dirty="0">
                <a:solidFill>
                  <a:srgbClr val="404040"/>
                </a:solidFill>
              </a:rPr>
              <a:t>uncountable </a:t>
            </a:r>
            <a:r>
              <a:rPr lang="en-US" sz="1500" dirty="0">
                <a:solidFill>
                  <a:srgbClr val="404040"/>
                </a:solidFill>
              </a:rPr>
              <a:t>nouns:</a:t>
            </a:r>
            <a:endParaRPr lang="en-US" sz="15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15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500" dirty="0">
                <a:solidFill>
                  <a:srgbClr val="404040"/>
                </a:solidFill>
              </a:rPr>
              <a:t>There isn't </a:t>
            </a:r>
            <a:r>
              <a:rPr lang="en-US" sz="1500" b="1" dirty="0">
                <a:solidFill>
                  <a:srgbClr val="404040"/>
                </a:solidFill>
              </a:rPr>
              <a:t>any</a:t>
            </a:r>
            <a:r>
              <a:rPr lang="en-US" sz="1500" dirty="0">
                <a:solidFill>
                  <a:srgbClr val="404040"/>
                </a:solidFill>
              </a:rPr>
              <a:t> </a:t>
            </a:r>
            <a:r>
              <a:rPr lang="en-US" sz="1500" i="1" dirty="0">
                <a:solidFill>
                  <a:srgbClr val="404040"/>
                </a:solidFill>
              </a:rPr>
              <a:t>water</a:t>
            </a:r>
            <a:r>
              <a:rPr lang="en-US" sz="1500" dirty="0">
                <a:solidFill>
                  <a:srgbClr val="404040"/>
                </a:solidFill>
              </a:rPr>
              <a:t> in the swimming pool.</a:t>
            </a:r>
            <a:endParaRPr lang="en-US" sz="15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15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500" dirty="0">
                <a:solidFill>
                  <a:srgbClr val="404040"/>
                </a:solidFill>
              </a:rPr>
              <a:t>There isn't </a:t>
            </a:r>
            <a:r>
              <a:rPr lang="en-US" sz="1500" b="1" dirty="0">
                <a:solidFill>
                  <a:srgbClr val="404040"/>
                </a:solidFill>
              </a:rPr>
              <a:t>any</a:t>
            </a:r>
            <a:r>
              <a:rPr lang="en-US" sz="1500" dirty="0">
                <a:solidFill>
                  <a:srgbClr val="404040"/>
                </a:solidFill>
              </a:rPr>
              <a:t> </a:t>
            </a:r>
            <a:r>
              <a:rPr lang="en-US" sz="1500" i="1" dirty="0">
                <a:solidFill>
                  <a:srgbClr val="404040"/>
                </a:solidFill>
              </a:rPr>
              <a:t>sugar</a:t>
            </a:r>
            <a:r>
              <a:rPr lang="en-US" sz="1500" dirty="0">
                <a:solidFill>
                  <a:srgbClr val="404040"/>
                </a:solidFill>
              </a:rPr>
              <a:t> in my coffee.</a:t>
            </a:r>
            <a:endParaRPr lang="en-US" sz="15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15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sv-SE" sz="1500" dirty="0">
              <a:solidFill>
                <a:srgbClr val="404040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62FDC93-81FA-4145-AF40-BBFF87EBBF40}"/>
              </a:ext>
            </a:extLst>
          </p:cNvPr>
          <p:cNvSpPr txBox="1"/>
          <p:nvPr/>
        </p:nvSpPr>
        <p:spPr>
          <a:xfrm>
            <a:off x="6555051" y="1813084"/>
            <a:ext cx="4573848" cy="24160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en-US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>
                <a:ea typeface="+mn-lt"/>
                <a:cs typeface="+mn-lt"/>
              </a:rPr>
              <a:t>The negative is formed by putting </a:t>
            </a:r>
            <a:r>
              <a:rPr lang="en-US" b="1">
                <a:ea typeface="+mn-lt"/>
                <a:cs typeface="+mn-lt"/>
              </a:rPr>
              <a:t>not</a:t>
            </a:r>
            <a:r>
              <a:rPr lang="en-US">
                <a:ea typeface="+mn-lt"/>
                <a:cs typeface="+mn-lt"/>
              </a:rPr>
              <a:t> after </a:t>
            </a:r>
            <a:r>
              <a:rPr lang="en-US" i="1">
                <a:ea typeface="+mn-lt"/>
                <a:cs typeface="+mn-lt"/>
              </a:rPr>
              <a:t>is</a:t>
            </a:r>
            <a:r>
              <a:rPr lang="en-US">
                <a:ea typeface="+mn-lt"/>
                <a:cs typeface="+mn-lt"/>
              </a:rPr>
              <a:t> or </a:t>
            </a:r>
            <a:r>
              <a:rPr lang="en-US" i="1">
                <a:ea typeface="+mn-lt"/>
                <a:cs typeface="+mn-lt"/>
              </a:rPr>
              <a:t>are</a:t>
            </a:r>
            <a:r>
              <a:rPr lang="sv-SE">
                <a:ea typeface="+mn-lt"/>
                <a:cs typeface="+mn-lt"/>
              </a:rPr>
              <a:t>:</a:t>
            </a:r>
          </a:p>
          <a:p>
            <a:pPr>
              <a:spcAft>
                <a:spcPts val="600"/>
              </a:spcAft>
            </a:pPr>
            <a:endParaRPr lang="sv-SE"/>
          </a:p>
          <a:p>
            <a:pPr>
              <a:spcAft>
                <a:spcPts val="600"/>
              </a:spcAft>
            </a:pPr>
            <a:r>
              <a:rPr lang="en-US">
                <a:ea typeface="+mn-lt"/>
                <a:cs typeface="+mn-lt"/>
              </a:rPr>
              <a:t>There is </a:t>
            </a:r>
            <a:r>
              <a:rPr lang="en-US" b="1">
                <a:ea typeface="+mn-lt"/>
                <a:cs typeface="+mn-lt"/>
              </a:rPr>
              <a:t>not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u="sng">
                <a:ea typeface="+mn-lt"/>
                <a:cs typeface="+mn-lt"/>
              </a:rPr>
              <a:t>a</a:t>
            </a:r>
            <a:r>
              <a:rPr lang="en-US">
                <a:ea typeface="+mn-lt"/>
                <a:cs typeface="+mn-lt"/>
              </a:rPr>
              <a:t> horse in the field.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>
                <a:ea typeface="+mn-lt"/>
                <a:cs typeface="+mn-lt"/>
              </a:rPr>
              <a:t>There are </a:t>
            </a:r>
            <a:r>
              <a:rPr lang="en-US" b="1">
                <a:ea typeface="+mn-lt"/>
                <a:cs typeface="+mn-lt"/>
              </a:rPr>
              <a:t>not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u="sng">
                <a:ea typeface="+mn-lt"/>
                <a:cs typeface="+mn-lt"/>
              </a:rPr>
              <a:t>eight</a:t>
            </a:r>
            <a:r>
              <a:rPr lang="en-US">
                <a:ea typeface="+mn-lt"/>
                <a:cs typeface="+mn-lt"/>
              </a:rPr>
              <a:t> children in the school.</a:t>
            </a: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5" name="Pil: uppåtböjd 4">
            <a:extLst>
              <a:ext uri="{FF2B5EF4-FFF2-40B4-BE49-F238E27FC236}">
                <a16:creationId xmlns:a16="http://schemas.microsoft.com/office/drawing/2014/main" id="{072B021F-2010-4615-8FEA-F3EB61D746C2}"/>
              </a:ext>
            </a:extLst>
          </p:cNvPr>
          <p:cNvSpPr/>
          <p:nvPr/>
        </p:nvSpPr>
        <p:spPr>
          <a:xfrm>
            <a:off x="7356979" y="3825239"/>
            <a:ext cx="1006415" cy="3019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Pil: nedåtböjd 5">
            <a:extLst>
              <a:ext uri="{FF2B5EF4-FFF2-40B4-BE49-F238E27FC236}">
                <a16:creationId xmlns:a16="http://schemas.microsoft.com/office/drawing/2014/main" id="{D0BBCD9A-CFFE-4AB9-AEAD-DE81A8C72651}"/>
              </a:ext>
            </a:extLst>
          </p:cNvPr>
          <p:cNvSpPr/>
          <p:nvPr/>
        </p:nvSpPr>
        <p:spPr>
          <a:xfrm>
            <a:off x="7269817" y="2963077"/>
            <a:ext cx="747623" cy="2731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pic>
        <p:nvPicPr>
          <p:cNvPr id="7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0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9C12AD-74DF-4361-A924-07CC753D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 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B1A9B5F-AD2E-406F-946D-0A7B45C45966}"/>
              </a:ext>
            </a:extLst>
          </p:cNvPr>
          <p:cNvSpPr txBox="1"/>
          <p:nvPr/>
        </p:nvSpPr>
        <p:spPr>
          <a:xfrm>
            <a:off x="-4174" y="2041741"/>
            <a:ext cx="1218990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Grammar</a:t>
            </a:r>
            <a:r>
              <a:rPr lang="sv-SE">
                <a:ea typeface="+mn-lt"/>
                <a:cs typeface="+mn-lt"/>
              </a:rPr>
              <a:t> </a:t>
            </a:r>
          </a:p>
          <a:p>
            <a:r>
              <a:rPr lang="sv-SE">
                <a:ea typeface="+mn-lt"/>
                <a:cs typeface="+mn-lt"/>
                <a:hlinkClick r:id="rId4"/>
              </a:rPr>
              <a:t>https://www.grammar.cl/Present/ThereIsThereAre.htm</a:t>
            </a:r>
            <a:r>
              <a:rPr lang="sv-SE">
                <a:ea typeface="+mn-lt"/>
                <a:cs typeface="+mn-lt"/>
              </a:rPr>
              <a:t> 16/1-20</a:t>
            </a:r>
          </a:p>
          <a:p>
            <a:r>
              <a:rPr lang="sv-SE">
                <a:ea typeface="+mn-lt"/>
                <a:cs typeface="+mn-lt"/>
                <a:hlinkClick r:id="rId5"/>
              </a:rPr>
              <a:t>https://first-english.org/english_learning/english_beginners/there_is_there_are/00_there_is_there_arel_grammar_rules.htm</a:t>
            </a:r>
            <a:endParaRPr lang="sv-SE"/>
          </a:p>
          <a:p>
            <a:r>
              <a:rPr lang="sv-SE">
                <a:ea typeface="+mn-lt"/>
                <a:cs typeface="+mn-lt"/>
                <a:hlinkClick r:id="rId6"/>
              </a:rPr>
              <a:t>https://www.ef.com/ca/english-resources/english-grammar/countable-and-uncountable-nouns/</a:t>
            </a:r>
            <a:r>
              <a:rPr lang="sv-SE">
                <a:ea typeface="+mn-lt"/>
                <a:cs typeface="+mn-lt"/>
              </a:rPr>
              <a:t> 27/1-20 </a:t>
            </a:r>
            <a:endParaRPr lang="sv-SE"/>
          </a:p>
          <a:p>
            <a:r>
              <a:rPr lang="en-US"/>
              <a:t>Photos</a:t>
            </a:r>
          </a:p>
          <a:p>
            <a:r>
              <a:rPr lang="en-US">
                <a:solidFill>
                  <a:srgbClr val="00B0F0"/>
                </a:solidFill>
                <a:ea typeface="+mn-lt"/>
                <a:cs typeface="+mn-lt"/>
              </a:rPr>
              <a:t>https://www.google.com/imgres?imgurl=https%3A%2F%2Fcontenthub-static.grammarly.com%2Fblog%2Fwp-content%2Fuploads%2F2016%2F11%2FTHERE-IS-THERE-ARE.jpg&amp;imgrefurl=https%3A%2F%2Fwww.grammarly.com%2Fblog%2Fthere-is-there-are%2F&amp;docid=ChYu_ottNtWYUM&amp;tbnid=DyVEdcK6yfxBFM%3A&amp;vet=10ahUKEwjakeSZ7ofnAhUCxYsKHRhhDx8QMwhOKAMwAw..i&amp;w=1520&amp;h=800&amp;bih=610&amp;biw=1280&amp;q=there%20are%20there%20is&amp;ved=0ahUKEwjakeSZ7ofnAhUCxYsKHRhhDx8QMwhOKAMwAw&amp;iact=mrc&amp;uact=8</a:t>
            </a:r>
            <a:endParaRPr lang="en-US">
              <a:solidFill>
                <a:srgbClr val="00B0F0"/>
              </a:solidFill>
            </a:endParaRPr>
          </a:p>
          <a:p>
            <a:endParaRPr lang="en-US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1F90F54-AFC7-45FA-8363-ED20FAC771F4}"/>
              </a:ext>
            </a:extLst>
          </p:cNvPr>
          <p:cNvSpPr txBox="1"/>
          <p:nvPr/>
        </p:nvSpPr>
        <p:spPr>
          <a:xfrm>
            <a:off x="-3125243" y="488097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9A741B1-530A-4870-A748-B8A3C331DBEE}"/>
              </a:ext>
            </a:extLst>
          </p:cNvPr>
          <p:cNvSpPr txBox="1"/>
          <p:nvPr/>
        </p:nvSpPr>
        <p:spPr>
          <a:xfrm>
            <a:off x="-4175" y="6112701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/>
              <a:t>By: Sigrid Santesson and Emilie Des </a:t>
            </a:r>
            <a:r>
              <a:rPr lang="sv-SE" err="1"/>
              <a:t>Rosiers</a:t>
            </a:r>
            <a:r>
              <a:rPr lang="sv-SE"/>
              <a:t> </a:t>
            </a:r>
          </a:p>
        </p:txBody>
      </p:sp>
      <p:pic>
        <p:nvPicPr>
          <p:cNvPr id="6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44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17</TotalTime>
  <Words>391</Words>
  <Application>Microsoft Office PowerPoint</Application>
  <PresentationFormat>Bredbild</PresentationFormat>
  <Paragraphs>69</Paragraphs>
  <Slides>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Parcel</vt:lpstr>
      <vt:lpstr>There is / there  are </vt:lpstr>
      <vt:lpstr>When do you use it? </vt:lpstr>
      <vt:lpstr>The Contractions of there is </vt:lpstr>
      <vt:lpstr>Negative form - there is / there are </vt:lpstr>
      <vt:lpstr>Uncountable nouns </vt:lpstr>
      <vt:lpstr>Negative form </vt:lpstr>
      <vt:lpstr>Sources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/>
  <cp:lastModifiedBy>Des Rosiers Emilie</cp:lastModifiedBy>
  <cp:revision>16</cp:revision>
  <dcterms:created xsi:type="dcterms:W3CDTF">2020-01-16T09:43:17Z</dcterms:created>
  <dcterms:modified xsi:type="dcterms:W3CDTF">2020-02-24T14:44:30Z</dcterms:modified>
</cp:coreProperties>
</file>