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970A0C-24AA-B809-DDAB-41D462932AE2}" v="34" dt="2022-11-28T11:41:18.703"/>
    <p1510:client id="{2A4D1C7D-2EE3-4727-9584-0B0797910AD5}" v="541" dt="2022-11-23T18:10:52.502"/>
    <p1510:client id="{7CBA2900-631F-5F64-5836-AA4A16E97D17}" v="122" dt="2022-11-24T13:34:44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1" d="100"/>
          <a:sy n="41" d="100"/>
        </p:scale>
        <p:origin x="66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2022-11-30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4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2022-11-30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7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2022-11-30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4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2022-11-30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72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2022-11-30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7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2022-11-30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36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2022-11-30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2022-11-30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60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2022-11-30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2022-11-30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2022-11-30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2022-11-30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latin typeface="Times New Roman"/>
                <a:cs typeface="Times New Roman"/>
              </a:rPr>
              <a:t>Gestaltning 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sz="3600" dirty="0">
                <a:latin typeface="Times New Roman"/>
                <a:cs typeface="Calibri"/>
              </a:rPr>
              <a:t>Hjälper läsaren att skapa en uppfattning </a:t>
            </a:r>
          </a:p>
        </p:txBody>
      </p:sp>
    </p:spTree>
    <p:extLst>
      <p:ext uri="{BB962C8B-B14F-4D97-AF65-F5344CB8AC3E}">
        <p14:creationId xmlns:p14="http://schemas.microsoft.com/office/powerpoint/2010/main" val="319437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0B44ED-7E52-BB96-BCDE-AAA63819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dirty="0">
                <a:latin typeface="Times New Roman"/>
                <a:cs typeface="Calibri Light"/>
              </a:rPr>
              <a:t>Gestalta, berätta inte!</a:t>
            </a:r>
            <a:endParaRPr lang="sv-SE" sz="6000" dirty="0">
              <a:latin typeface="Times New Roman"/>
              <a:cs typeface="Times New Roman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080E5D-4486-E6A6-6600-D18E53801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9336" cy="7426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sz="3200" dirty="0">
                <a:latin typeface="Times New Roman"/>
                <a:cs typeface="Calibri" panose="020F0502020204030204"/>
              </a:rPr>
              <a:t>Anna är ledsen. </a:t>
            </a:r>
            <a:endParaRPr lang="sv-SE" dirty="0">
              <a:latin typeface="Times New Roman"/>
              <a:cs typeface="Calibri" panose="020F0502020204030204"/>
            </a:endParaRPr>
          </a:p>
          <a:p>
            <a:pPr marL="0" indent="0">
              <a:buNone/>
            </a:pPr>
            <a:endParaRPr lang="sv-SE" sz="3200" dirty="0">
              <a:cs typeface="Calibri" panose="020F0502020204030204"/>
            </a:endParaRPr>
          </a:p>
          <a:p>
            <a:pPr marL="0" indent="0">
              <a:buNone/>
            </a:pPr>
            <a:endParaRPr lang="sv-SE" sz="3600" dirty="0">
              <a:cs typeface="Calibri" panose="020F0502020204030204"/>
            </a:endParaRPr>
          </a:p>
        </p:txBody>
      </p:sp>
      <p:pic>
        <p:nvPicPr>
          <p:cNvPr id="4" name="Bildobjekt 4" descr="En bild som visar person, inomhus&#10;&#10;Automatiskt genererad beskrivning">
            <a:extLst>
              <a:ext uri="{FF2B5EF4-FFF2-40B4-BE49-F238E27FC236}">
                <a16:creationId xmlns:a16="http://schemas.microsoft.com/office/drawing/2014/main" id="{35D33A54-E410-B282-5F3E-DEC9360AC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023" y="3937959"/>
            <a:ext cx="3418935" cy="2245743"/>
          </a:xfrm>
          <a:prstGeom prst="rect">
            <a:avLst/>
          </a:prstGeom>
        </p:spPr>
      </p:pic>
      <p:pic>
        <p:nvPicPr>
          <p:cNvPr id="5" name="Bildobjekt 5" descr="En bild som visar person, vägg, inomhus&#10;&#10;Automatiskt genererad beskrivning">
            <a:extLst>
              <a:ext uri="{FF2B5EF4-FFF2-40B4-BE49-F238E27FC236}">
                <a16:creationId xmlns:a16="http://schemas.microsoft.com/office/drawing/2014/main" id="{9FD13CA1-2BF8-D769-76EB-EA375E2C3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024" y="1453490"/>
            <a:ext cx="3318293" cy="221136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F61FD7A-F324-66DA-6F1B-1563F9EC61BE}"/>
              </a:ext>
            </a:extLst>
          </p:cNvPr>
          <p:cNvSpPr txBox="1"/>
          <p:nvPr/>
        </p:nvSpPr>
        <p:spPr>
          <a:xfrm>
            <a:off x="833886" y="4153397"/>
            <a:ext cx="6622031" cy="53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v-SE" sz="3200" dirty="0">
                <a:latin typeface="Times New Roman"/>
                <a:ea typeface="+mn-lt"/>
                <a:cs typeface="+mn-lt"/>
              </a:rPr>
              <a:t>Leo och Mira bråkar.</a:t>
            </a:r>
            <a:endParaRPr lang="en-US" sz="3200" dirty="0">
              <a:latin typeface="Times New Roman"/>
              <a:ea typeface="+mn-lt"/>
              <a:cs typeface="+mn-lt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D0BAD8D-5FE4-9270-C702-26035EF7F142}"/>
              </a:ext>
            </a:extLst>
          </p:cNvPr>
          <p:cNvSpPr txBox="1"/>
          <p:nvPr/>
        </p:nvSpPr>
        <p:spPr>
          <a:xfrm>
            <a:off x="842180" y="2407101"/>
            <a:ext cx="683768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3200" dirty="0">
                <a:latin typeface="Times New Roman"/>
                <a:ea typeface="+mn-lt"/>
                <a:cs typeface="+mn-lt"/>
              </a:rPr>
              <a:t>En tår faller nedför Annas kind. Hon torkar ögonen med skjortärmen. </a:t>
            </a:r>
            <a:endParaRPr lang="sv-SE" sz="3200" dirty="0">
              <a:latin typeface="Times New Roman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577A646-8774-E843-CF2A-C9E1EA23CE1E}"/>
              </a:ext>
            </a:extLst>
          </p:cNvPr>
          <p:cNvSpPr txBox="1"/>
          <p:nvPr/>
        </p:nvSpPr>
        <p:spPr>
          <a:xfrm>
            <a:off x="856006" y="4689785"/>
            <a:ext cx="682331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3200" dirty="0">
                <a:latin typeface="Times New Roman"/>
                <a:ea typeface="+mn-lt"/>
                <a:cs typeface="+mn-lt"/>
              </a:rPr>
              <a:t>Mira glor ilsket på Leo när han kommer in i matsalen. När han ser henne fnyser han och sätter sig vid ett annat bord.</a:t>
            </a:r>
            <a:endParaRPr lang="sv-SE" sz="32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215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5D6931-0ADF-6CB1-74A0-F4D67C3E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6000" dirty="0">
                <a:latin typeface="Times New Roman"/>
                <a:cs typeface="Calibri Light" panose="020F0302020204030204"/>
              </a:rPr>
              <a:t>Hon är glad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0E2C8F-57E5-2A0D-3194-3B990681B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sz="3600" dirty="0">
                <a:latin typeface="Times New Roman"/>
                <a:cs typeface="Calibri"/>
              </a:rPr>
              <a:t>Hon skrattar högt </a:t>
            </a:r>
          </a:p>
          <a:p>
            <a:r>
              <a:rPr lang="sv-SE" sz="3600" dirty="0">
                <a:latin typeface="Times New Roman"/>
                <a:cs typeface="Calibri"/>
              </a:rPr>
              <a:t>Hennes ögon glittrar</a:t>
            </a:r>
          </a:p>
          <a:p>
            <a:r>
              <a:rPr lang="sv-SE" sz="3600" dirty="0">
                <a:latin typeface="Times New Roman"/>
                <a:cs typeface="Calibri"/>
              </a:rPr>
              <a:t>Hon dansar omkring</a:t>
            </a:r>
          </a:p>
          <a:p>
            <a:r>
              <a:rPr lang="sv-SE" sz="3600" dirty="0">
                <a:latin typeface="Times New Roman"/>
                <a:cs typeface="Calibri"/>
              </a:rPr>
              <a:t>Hon går som på moln</a:t>
            </a:r>
          </a:p>
          <a:p>
            <a:r>
              <a:rPr lang="sv-SE" sz="3600" dirty="0">
                <a:latin typeface="Times New Roman"/>
                <a:cs typeface="Calibri"/>
              </a:rPr>
              <a:t>Hon ler så tänderna syns</a:t>
            </a:r>
          </a:p>
        </p:txBody>
      </p:sp>
      <p:pic>
        <p:nvPicPr>
          <p:cNvPr id="4" name="Bildobjekt 4" descr="En bild som visar person, utomhus, gräs, flicka&#10;&#10;Automatiskt genererad beskrivning">
            <a:extLst>
              <a:ext uri="{FF2B5EF4-FFF2-40B4-BE49-F238E27FC236}">
                <a16:creationId xmlns:a16="http://schemas.microsoft.com/office/drawing/2014/main" id="{B1D74983-6D6C-D219-B06C-4E1ECFB29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552" y="1827006"/>
            <a:ext cx="4612256" cy="331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9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10B16A-92F7-9210-C5CE-FA16B89A9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6000" dirty="0">
                <a:latin typeface="Times New Roman"/>
                <a:cs typeface="Calibri Light" panose="020F0302020204030204"/>
              </a:rPr>
              <a:t>Han är ledsen</a:t>
            </a:r>
            <a:endParaRPr lang="sv-SE" dirty="0">
              <a:cs typeface="Calibri Light" panose="020F0302020204030204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A45286-20E4-1514-D284-BB44C2EC9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sz="3600" dirty="0">
                <a:latin typeface="Times New Roman"/>
                <a:cs typeface="Times New Roman"/>
              </a:rPr>
              <a:t>Han snyftar och snörvlar </a:t>
            </a:r>
            <a:endParaRPr lang="sv-SE" sz="3600">
              <a:latin typeface="Times New Roman"/>
              <a:cs typeface="Times New Roman"/>
            </a:endParaRPr>
          </a:p>
          <a:p>
            <a:r>
              <a:rPr lang="sv-SE" sz="3600" dirty="0">
                <a:latin typeface="Times New Roman"/>
                <a:cs typeface="Times New Roman"/>
              </a:rPr>
              <a:t>Han hänger med huvudet</a:t>
            </a:r>
          </a:p>
          <a:p>
            <a:r>
              <a:rPr lang="sv-SE" sz="3600" dirty="0">
                <a:latin typeface="Times New Roman"/>
                <a:cs typeface="Times New Roman"/>
              </a:rPr>
              <a:t>Hans tårar sprutar</a:t>
            </a:r>
          </a:p>
          <a:p>
            <a:r>
              <a:rPr lang="sv-SE" sz="3600" dirty="0">
                <a:latin typeface="Times New Roman"/>
                <a:cs typeface="Times New Roman"/>
              </a:rPr>
              <a:t>Han har rödgråtna ögon</a:t>
            </a:r>
          </a:p>
          <a:p>
            <a:r>
              <a:rPr lang="sv-SE" sz="3600" dirty="0">
                <a:latin typeface="Times New Roman"/>
                <a:cs typeface="Times New Roman"/>
              </a:rPr>
              <a:t>Han har mungipor som går ner </a:t>
            </a:r>
          </a:p>
        </p:txBody>
      </p:sp>
      <p:pic>
        <p:nvPicPr>
          <p:cNvPr id="4" name="Bildobjekt 4" descr="En bild som visar person, inomhus, pojke, liten&#10;&#10;Automatiskt genererad beskrivning">
            <a:extLst>
              <a:ext uri="{FF2B5EF4-FFF2-40B4-BE49-F238E27FC236}">
                <a16:creationId xmlns:a16="http://schemas.microsoft.com/office/drawing/2014/main" id="{62883884-672F-20A6-9794-AC0F6F1FA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868" y="1819455"/>
            <a:ext cx="4637057" cy="31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8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15E9F7A-B64C-4192-8930-A05D1E23F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Bildobjekt 14" descr="En bild som visar clipart&#10;&#10;Automatiskt genererad beskrivning">
            <a:extLst>
              <a:ext uri="{FF2B5EF4-FFF2-40B4-BE49-F238E27FC236}">
                <a16:creationId xmlns:a16="http://schemas.microsoft.com/office/drawing/2014/main" id="{D98E1DA3-C33C-8F3C-AABA-87742887F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26"/>
          <a:stretch/>
        </p:blipFill>
        <p:spPr>
          <a:xfrm>
            <a:off x="20" y="853"/>
            <a:ext cx="2743179" cy="3417511"/>
          </a:xfrm>
          <a:prstGeom prst="rect">
            <a:avLst/>
          </a:prstGeom>
        </p:spPr>
      </p:pic>
      <p:pic>
        <p:nvPicPr>
          <p:cNvPr id="9" name="Bildobjekt 9">
            <a:extLst>
              <a:ext uri="{FF2B5EF4-FFF2-40B4-BE49-F238E27FC236}">
                <a16:creationId xmlns:a16="http://schemas.microsoft.com/office/drawing/2014/main" id="{1DD28B24-4464-C01D-E2F2-CFAC14DEC5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0" r="14902" b="-2"/>
          <a:stretch/>
        </p:blipFill>
        <p:spPr>
          <a:xfrm>
            <a:off x="20" y="3417677"/>
            <a:ext cx="2743179" cy="34403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93EB161-5CFE-4D7E-B34B-06C90F9B1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00" y="-1"/>
            <a:ext cx="6744336" cy="68771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8147C2-BF02-44AA-81D8-FD7776FA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5964" y="685799"/>
            <a:ext cx="5358808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F3E4407-4010-B967-D712-D871BD41E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72" y="1015409"/>
            <a:ext cx="4231758" cy="1125102"/>
          </a:xfrm>
        </p:spPr>
        <p:txBody>
          <a:bodyPr anchor="b">
            <a:normAutofit/>
          </a:bodyPr>
          <a:lstStyle/>
          <a:p>
            <a:pPr algn="ctr"/>
            <a:r>
              <a:rPr lang="sv-SE" sz="3200" dirty="0">
                <a:latin typeface="Times New Roman"/>
                <a:cs typeface="Calibri Light" panose="020F0302020204030204"/>
              </a:rPr>
              <a:t>Gestaltning av karaktär</a:t>
            </a:r>
            <a:br>
              <a:rPr lang="sv-SE" sz="3200" dirty="0">
                <a:latin typeface="Times New Roman"/>
                <a:cs typeface="Calibri Light" panose="020F0302020204030204"/>
              </a:rPr>
            </a:br>
            <a:r>
              <a:rPr lang="sv-SE" sz="2000" dirty="0">
                <a:latin typeface="Times New Roman"/>
                <a:cs typeface="Calibri Light" panose="020F0302020204030204"/>
              </a:rPr>
              <a:t>Diskutera i 5 min </a:t>
            </a:r>
            <a:r>
              <a:rPr lang="sv-SE" sz="3200" dirty="0">
                <a:latin typeface="Times New Roman"/>
                <a:cs typeface="Calibri Light" panose="020F0302020204030204"/>
              </a:rPr>
              <a:t> </a:t>
            </a:r>
            <a:endParaRPr lang="sv-SE" sz="3200" dirty="0">
              <a:cs typeface="Calibri Light" panose="020F0302020204030204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B1EE77-12AF-E7A8-EC2C-B199015DA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372" y="2427382"/>
            <a:ext cx="4231758" cy="3234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sv-SE" sz="2000" dirty="0">
                <a:latin typeface="Times New Roman"/>
                <a:cs typeface="Calibri" panose="020F0502020204030204"/>
              </a:rPr>
              <a:t>Namn</a:t>
            </a:r>
            <a:endParaRPr lang="sv-SE" sz="2000" dirty="0">
              <a:latin typeface="Calibri" panose="020F0502020204030204"/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sv-SE" sz="2000" dirty="0">
                <a:latin typeface="Times New Roman"/>
                <a:cs typeface="Calibri" panose="020F0502020204030204"/>
              </a:rPr>
              <a:t>Ålder</a:t>
            </a:r>
          </a:p>
          <a:p>
            <a:pPr marL="514350" indent="-514350">
              <a:buAutoNum type="arabicPeriod"/>
            </a:pPr>
            <a:r>
              <a:rPr lang="sv-SE" sz="2000" dirty="0">
                <a:latin typeface="Times New Roman"/>
                <a:cs typeface="Calibri" panose="020F0502020204030204"/>
              </a:rPr>
              <a:t>Utseende </a:t>
            </a:r>
          </a:p>
          <a:p>
            <a:pPr marL="514350" indent="-514350">
              <a:buAutoNum type="arabicPeriod"/>
            </a:pPr>
            <a:r>
              <a:rPr lang="sv-SE" sz="2000" dirty="0">
                <a:latin typeface="Times New Roman"/>
                <a:cs typeface="Calibri" panose="020F0502020204030204"/>
              </a:rPr>
              <a:t>Intressen </a:t>
            </a:r>
          </a:p>
          <a:p>
            <a:pPr marL="514350" indent="-514350">
              <a:buAutoNum type="arabicPeriod"/>
            </a:pPr>
            <a:r>
              <a:rPr lang="sv-SE" sz="2000" dirty="0">
                <a:latin typeface="Times New Roman"/>
                <a:cs typeface="Calibri" panose="020F0502020204030204"/>
              </a:rPr>
              <a:t>Familj/vänner </a:t>
            </a:r>
          </a:p>
          <a:p>
            <a:pPr marL="514350" indent="-514350">
              <a:buAutoNum type="arabicPeriod"/>
            </a:pPr>
            <a:endParaRPr lang="sv-SE" sz="200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Calibri" panose="020F0502020204030204"/>
            </a:endParaRPr>
          </a:p>
        </p:txBody>
      </p:sp>
      <p:pic>
        <p:nvPicPr>
          <p:cNvPr id="10" name="Bildobjekt 10" descr="En bild som visar text, docka, clipart&#10;&#10;Automatiskt genererad beskrivning">
            <a:extLst>
              <a:ext uri="{FF2B5EF4-FFF2-40B4-BE49-F238E27FC236}">
                <a16:creationId xmlns:a16="http://schemas.microsoft.com/office/drawing/2014/main" id="{23511A50-0441-90BE-2961-B1F4797215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23" r="-4" b="8676"/>
          <a:stretch/>
        </p:blipFill>
        <p:spPr>
          <a:xfrm>
            <a:off x="9487538" y="10"/>
            <a:ext cx="2704462" cy="3418353"/>
          </a:xfrm>
          <a:prstGeom prst="rect">
            <a:avLst/>
          </a:prstGeom>
        </p:spPr>
      </p:pic>
      <p:pic>
        <p:nvPicPr>
          <p:cNvPr id="6" name="Bildobjekt 6" descr="En bild som visar person, har på sig, röd, klädd&#10;&#10;Automatiskt genererad beskrivning">
            <a:extLst>
              <a:ext uri="{FF2B5EF4-FFF2-40B4-BE49-F238E27FC236}">
                <a16:creationId xmlns:a16="http://schemas.microsoft.com/office/drawing/2014/main" id="{A33A9DA1-287C-D491-09EB-DCDEF4DACE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9858"/>
          <a:stretch/>
        </p:blipFill>
        <p:spPr>
          <a:xfrm>
            <a:off x="9487536" y="3417676"/>
            <a:ext cx="2704463" cy="344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9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15E9F7A-B64C-4192-8930-A05D1E23F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objekt 9" descr="En bild som visar himmel, vatten, utomhus, hus&#10;&#10;Automatiskt genererad beskrivning">
            <a:extLst>
              <a:ext uri="{FF2B5EF4-FFF2-40B4-BE49-F238E27FC236}">
                <a16:creationId xmlns:a16="http://schemas.microsoft.com/office/drawing/2014/main" id="{BA9D9F75-FBD9-9308-CE7E-5A55E43A34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81" r="27870" b="-1"/>
          <a:stretch/>
        </p:blipFill>
        <p:spPr>
          <a:xfrm>
            <a:off x="20" y="853"/>
            <a:ext cx="2743179" cy="3417511"/>
          </a:xfrm>
          <a:prstGeom prst="rect">
            <a:avLst/>
          </a:prstGeom>
        </p:spPr>
      </p:pic>
      <p:pic>
        <p:nvPicPr>
          <p:cNvPr id="7" name="Bildobjekt 7" descr="En bild som visar utomhus, himmel, mark, natur&#10;&#10;Automatiskt genererad beskrivning">
            <a:extLst>
              <a:ext uri="{FF2B5EF4-FFF2-40B4-BE49-F238E27FC236}">
                <a16:creationId xmlns:a16="http://schemas.microsoft.com/office/drawing/2014/main" id="{94DD8D30-1A18-720E-4001-D73EE6CB13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45" r="21532" b="3"/>
          <a:stretch/>
        </p:blipFill>
        <p:spPr>
          <a:xfrm>
            <a:off x="20" y="3417677"/>
            <a:ext cx="2743179" cy="34403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3EB161-5CFE-4D7E-B34B-06C90F9B1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00" y="-1"/>
            <a:ext cx="6744336" cy="68771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8147C2-BF02-44AA-81D8-FD7776FA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5964" y="685799"/>
            <a:ext cx="5358808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4548B6F-2F91-9B0A-B39F-753BE320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72" y="1015409"/>
            <a:ext cx="4231758" cy="1125102"/>
          </a:xfrm>
        </p:spPr>
        <p:txBody>
          <a:bodyPr anchor="b">
            <a:normAutofit/>
          </a:bodyPr>
          <a:lstStyle/>
          <a:p>
            <a:pPr algn="ctr"/>
            <a:r>
              <a:rPr lang="sv-SE" sz="3200" dirty="0">
                <a:latin typeface="Times New Roman"/>
                <a:cs typeface="Calibri Light" panose="020F0302020204030204"/>
              </a:rPr>
              <a:t>Gestaltning av miljö</a:t>
            </a:r>
            <a:br>
              <a:rPr lang="sv-SE" sz="3200" dirty="0">
                <a:latin typeface="Times New Roman"/>
                <a:cs typeface="Calibri Light" panose="020F0302020204030204"/>
              </a:rPr>
            </a:br>
            <a:r>
              <a:rPr lang="sv-SE" sz="2000" dirty="0">
                <a:latin typeface="Times New Roman"/>
                <a:cs typeface="Calibri Light" panose="020F0302020204030204"/>
              </a:rPr>
              <a:t>Diskutera i 5 min</a:t>
            </a:r>
            <a:endParaRPr lang="sv-SE" sz="3200" dirty="0">
              <a:cs typeface="Calibri Light" panose="020F0302020204030204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67DA6B-4507-439B-03D5-003B63EDE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372" y="2427382"/>
            <a:ext cx="4231758" cy="3234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AutoNum type="arabicPeriod"/>
            </a:pPr>
            <a:r>
              <a:rPr lang="sv-SE" sz="2000" dirty="0">
                <a:latin typeface="Times New Roman"/>
                <a:cs typeface="Calibri" panose="020F0502020204030204"/>
              </a:rPr>
              <a:t>Syn</a:t>
            </a:r>
          </a:p>
          <a:p>
            <a:pPr marL="742950" indent="-742950">
              <a:buAutoNum type="arabicPeriod"/>
            </a:pPr>
            <a:r>
              <a:rPr lang="sv-SE" sz="2000" dirty="0">
                <a:latin typeface="Times New Roman"/>
                <a:cs typeface="Calibri" panose="020F0502020204030204"/>
              </a:rPr>
              <a:t>Hörsel</a:t>
            </a:r>
          </a:p>
          <a:p>
            <a:pPr marL="742950" indent="-742950">
              <a:buAutoNum type="arabicPeriod"/>
            </a:pPr>
            <a:r>
              <a:rPr lang="sv-SE" sz="2000" dirty="0">
                <a:latin typeface="Times New Roman"/>
                <a:cs typeface="Calibri" panose="020F0502020204030204"/>
              </a:rPr>
              <a:t>Smak</a:t>
            </a:r>
          </a:p>
          <a:p>
            <a:pPr marL="742950" indent="-742950">
              <a:buAutoNum type="arabicPeriod"/>
            </a:pPr>
            <a:r>
              <a:rPr lang="sv-SE" sz="2000" dirty="0">
                <a:latin typeface="Times New Roman"/>
                <a:cs typeface="Calibri" panose="020F0502020204030204"/>
              </a:rPr>
              <a:t>Lukt</a:t>
            </a:r>
          </a:p>
          <a:p>
            <a:pPr marL="742950" indent="-742950">
              <a:buAutoNum type="arabicPeriod"/>
            </a:pPr>
            <a:r>
              <a:rPr lang="sv-SE" sz="2000" dirty="0">
                <a:latin typeface="Times New Roman"/>
                <a:cs typeface="Calibri" panose="020F0502020204030204"/>
              </a:rPr>
              <a:t>Känsel </a:t>
            </a:r>
          </a:p>
        </p:txBody>
      </p:sp>
      <p:pic>
        <p:nvPicPr>
          <p:cNvPr id="10" name="Bildobjekt 10" descr="En bild som visar utomhus, träd, snö, berg&#10;&#10;Automatiskt genererad beskrivning">
            <a:extLst>
              <a:ext uri="{FF2B5EF4-FFF2-40B4-BE49-F238E27FC236}">
                <a16:creationId xmlns:a16="http://schemas.microsoft.com/office/drawing/2014/main" id="{C7ADF309-DDD1-ED78-AA77-27A981C2DC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06" r="32920"/>
          <a:stretch/>
        </p:blipFill>
        <p:spPr>
          <a:xfrm>
            <a:off x="9487538" y="10"/>
            <a:ext cx="2704462" cy="3418353"/>
          </a:xfrm>
          <a:prstGeom prst="rect">
            <a:avLst/>
          </a:prstGeom>
        </p:spPr>
      </p:pic>
      <p:pic>
        <p:nvPicPr>
          <p:cNvPr id="8" name="Bildobjekt 8" descr="En bild som visar träd, utomhus, byggnad, hus&#10;&#10;Automatiskt genererad beskrivning">
            <a:extLst>
              <a:ext uri="{FF2B5EF4-FFF2-40B4-BE49-F238E27FC236}">
                <a16:creationId xmlns:a16="http://schemas.microsoft.com/office/drawing/2014/main" id="{06427B0D-2AF0-6739-8F6A-D10F9ACEC1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3" r="656" b="2"/>
          <a:stretch/>
        </p:blipFill>
        <p:spPr>
          <a:xfrm>
            <a:off x="9487536" y="3417676"/>
            <a:ext cx="2704463" cy="344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79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Bredbild</PresentationFormat>
  <Paragraphs>31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Office-tema</vt:lpstr>
      <vt:lpstr>Gestaltning </vt:lpstr>
      <vt:lpstr>Gestalta, berätta inte!</vt:lpstr>
      <vt:lpstr>Hon är glad</vt:lpstr>
      <vt:lpstr>Han är ledsen</vt:lpstr>
      <vt:lpstr>Gestaltning av karaktär Diskutera i 5 min  </vt:lpstr>
      <vt:lpstr>Gestaltning av miljö Diskutera i 5 min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Häggqvist Marianne</dc:creator>
  <cp:lastModifiedBy>Häggqvist Marianne</cp:lastModifiedBy>
  <cp:revision>235</cp:revision>
  <dcterms:created xsi:type="dcterms:W3CDTF">2022-11-23T17:40:48Z</dcterms:created>
  <dcterms:modified xsi:type="dcterms:W3CDTF">2022-11-30T09:36:20Z</dcterms:modified>
</cp:coreProperties>
</file>