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9" r:id="rId7"/>
    <p:sldId id="263" r:id="rId8"/>
    <p:sldId id="264" r:id="rId9"/>
    <p:sldId id="265" r:id="rId10"/>
    <p:sldId id="266" r:id="rId11"/>
    <p:sldId id="268" r:id="rId12"/>
    <p:sldId id="267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E7D76F-F0A8-49B6-AB0D-291CA08D67E3}" v="82" dt="2022-11-22T20:00:09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1E1854-4FFF-450E-BA5F-1A196CF1B1BF}" type="datetimeFigureOut">
              <a:rPr lang="sv-SE" smtClean="0"/>
              <a:t>2022-11-23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F4F014B-E479-4B46-8D44-31B196368F1E}" type="slidenum">
              <a:rPr lang="sv-SE" smtClean="0"/>
              <a:t>‹#›</a:t>
            </a:fld>
            <a:endParaRPr lang="sv-SE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57263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1854-4FFF-450E-BA5F-1A196CF1B1BF}" type="datetimeFigureOut">
              <a:rPr lang="sv-SE" smtClean="0"/>
              <a:t>2022-11-23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014B-E479-4B46-8D44-31B196368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106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1854-4FFF-450E-BA5F-1A196CF1B1BF}" type="datetimeFigureOut">
              <a:rPr lang="sv-SE" smtClean="0"/>
              <a:t>2022-11-23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014B-E479-4B46-8D44-31B196368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797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1854-4FFF-450E-BA5F-1A196CF1B1BF}" type="datetimeFigureOut">
              <a:rPr lang="sv-SE" smtClean="0"/>
              <a:t>2022-11-23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014B-E479-4B46-8D44-31B196368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799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1E1854-4FFF-450E-BA5F-1A196CF1B1BF}" type="datetimeFigureOut">
              <a:rPr lang="sv-SE" smtClean="0"/>
              <a:t>2022-11-23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F014B-E479-4B46-8D44-31B196368F1E}" type="slidenum">
              <a:rPr lang="sv-SE" smtClean="0"/>
              <a:t>‹#›</a:t>
            </a:fld>
            <a:endParaRPr lang="sv-S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84968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1854-4FFF-450E-BA5F-1A196CF1B1BF}" type="datetimeFigureOut">
              <a:rPr lang="sv-SE" smtClean="0"/>
              <a:t>2022-11-23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014B-E479-4B46-8D44-31B196368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95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1854-4FFF-450E-BA5F-1A196CF1B1BF}" type="datetimeFigureOut">
              <a:rPr lang="sv-SE" smtClean="0"/>
              <a:t>2022-11-23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014B-E479-4B46-8D44-31B196368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944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1854-4FFF-450E-BA5F-1A196CF1B1BF}" type="datetimeFigureOut">
              <a:rPr lang="sv-SE" smtClean="0"/>
              <a:t>2022-11-23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014B-E479-4B46-8D44-31B196368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175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1854-4FFF-450E-BA5F-1A196CF1B1BF}" type="datetimeFigureOut">
              <a:rPr lang="sv-SE" smtClean="0"/>
              <a:t>2022-11-23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014B-E479-4B46-8D44-31B196368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256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1E1854-4FFF-450E-BA5F-1A196CF1B1BF}" type="datetimeFigureOut">
              <a:rPr lang="sv-SE" smtClean="0"/>
              <a:t>2022-11-23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F014B-E479-4B46-8D44-31B196368F1E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800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1E1854-4FFF-450E-BA5F-1A196CF1B1BF}" type="datetimeFigureOut">
              <a:rPr lang="sv-SE" smtClean="0"/>
              <a:t>2022-11-23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F014B-E479-4B46-8D44-31B196368F1E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863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71E1854-4FFF-450E-BA5F-1A196CF1B1BF}" type="datetimeFigureOut">
              <a:rPr lang="sv-SE" smtClean="0"/>
              <a:t>2022-11-23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F4F014B-E479-4B46-8D44-31B196368F1E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609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wedia.ling.gu.se/snabbmeny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52E6EB-3BA0-F147-73A3-05874B3AF0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Dialekter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39A2E5A-09EC-613A-3947-D115981F3B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7894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16B198-EAE3-F07C-359E-DA6A8BF2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Sollerömål = </a:t>
            </a:r>
            <a:r>
              <a:rPr lang="sv-SE" dirty="0" err="1"/>
              <a:t>Soldmål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279A27-A2BF-220C-831D-498D68CF0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C177977-8671-11FC-3D54-C2C36EC02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59"/>
          <a:stretch/>
        </p:blipFill>
        <p:spPr>
          <a:xfrm>
            <a:off x="8998226" y="565456"/>
            <a:ext cx="2332383" cy="530194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1BAC813-6877-9321-7973-C8D79EF63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689" y="1941342"/>
            <a:ext cx="4417733" cy="392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1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A9690DC-5A01-B340-BB29-6557439D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sv-SE" dirty="0"/>
              <a:t>Sollerömål = </a:t>
            </a:r>
            <a:r>
              <a:rPr lang="sv-SE" dirty="0" err="1"/>
              <a:t>Soldmål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7FD8A5-7BD9-60DB-980F-F8AE90700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sv-SE" sz="2800" dirty="0"/>
              <a:t>Så ”mycket” dialekt att det blir nästan som ett eget språk</a:t>
            </a:r>
          </a:p>
          <a:p>
            <a:r>
              <a:rPr lang="sv-SE" sz="2800" dirty="0"/>
              <a:t>Finns egna ord, egen grammatik</a:t>
            </a: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70" name="Picture 2" descr="Solleron - Physiochraft">
            <a:extLst>
              <a:ext uri="{FF2B5EF4-FFF2-40B4-BE49-F238E27FC236}">
                <a16:creationId xmlns:a16="http://schemas.microsoft.com/office/drawing/2014/main" id="{5BAF3915-A0A6-DA73-03DB-500799959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r="20220" b="-4"/>
          <a:stretch/>
        </p:blipFill>
        <p:spPr bwMode="auto">
          <a:xfrm>
            <a:off x="7612260" y="10"/>
            <a:ext cx="457973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6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C9BB52-E562-7C6B-A0F0-55CDC400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Nu: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1FD2F4-3147-D722-F1DD-A6336FB17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42661"/>
            <a:ext cx="9601200" cy="3581400"/>
          </a:xfrm>
        </p:spPr>
        <p:txBody>
          <a:bodyPr>
            <a:normAutofit/>
          </a:bodyPr>
          <a:lstStyle/>
          <a:p>
            <a:r>
              <a:rPr lang="sv-SE" sz="2800" dirty="0"/>
              <a:t>Lyssna på </a:t>
            </a:r>
            <a:r>
              <a:rPr lang="sv-SE" sz="2800" i="1" dirty="0"/>
              <a:t>Nyheter </a:t>
            </a:r>
            <a:r>
              <a:rPr lang="sv-SE" sz="2800" i="1" dirty="0" err="1"/>
              <a:t>upå</a:t>
            </a:r>
            <a:r>
              <a:rPr lang="sv-SE" sz="2800" i="1" dirty="0"/>
              <a:t> </a:t>
            </a:r>
            <a:r>
              <a:rPr lang="sv-SE" sz="2800" i="1" dirty="0" err="1"/>
              <a:t>litt</a:t>
            </a:r>
            <a:r>
              <a:rPr lang="sv-SE" sz="2800" i="1" dirty="0"/>
              <a:t> </a:t>
            </a:r>
            <a:r>
              <a:rPr lang="sv-SE" sz="2800" i="1" dirty="0" err="1"/>
              <a:t>soldmål</a:t>
            </a:r>
            <a:endParaRPr lang="sv-SE" sz="2800" i="1" dirty="0"/>
          </a:p>
          <a:p>
            <a:r>
              <a:rPr lang="sv-SE" sz="2800" dirty="0"/>
              <a:t>Svara på frågorna</a:t>
            </a:r>
            <a:endParaRPr lang="sv-SE" sz="2400" dirty="0"/>
          </a:p>
          <a:p>
            <a:pPr marL="1044702" lvl="1" indent="-514350">
              <a:buFont typeface="+mj-lt"/>
              <a:buAutoNum type="arabicPeriod"/>
            </a:pPr>
            <a:r>
              <a:rPr lang="sv-SE" sz="2800" dirty="0"/>
              <a:t>Vad är ”</a:t>
            </a:r>
            <a:r>
              <a:rPr lang="sv-SE" sz="2800" dirty="0" err="1"/>
              <a:t>vatu-butt’n</a:t>
            </a:r>
            <a:r>
              <a:rPr lang="sv-SE" sz="2800" dirty="0"/>
              <a:t>”?</a:t>
            </a:r>
          </a:p>
          <a:p>
            <a:pPr marL="1044702" lvl="1" indent="-514350">
              <a:buFont typeface="+mj-lt"/>
              <a:buAutoNum type="arabicPeriod"/>
            </a:pPr>
            <a:r>
              <a:rPr lang="sv-SE" sz="2800" dirty="0"/>
              <a:t>Vad har hänt med </a:t>
            </a:r>
            <a:r>
              <a:rPr lang="sv-SE" sz="2800" dirty="0" err="1"/>
              <a:t>vatu-butt’n</a:t>
            </a:r>
            <a:r>
              <a:rPr lang="sv-SE" sz="2800" dirty="0"/>
              <a:t>?</a:t>
            </a:r>
          </a:p>
          <a:p>
            <a:pPr marL="1044702" lvl="1" indent="-514350">
              <a:buFont typeface="+mj-lt"/>
              <a:buAutoNum type="arabicPeriod"/>
            </a:pPr>
            <a:r>
              <a:rPr lang="sv-SE" sz="2800" dirty="0"/>
              <a:t>Vad gör maskinen som Salas-Börje visar?</a:t>
            </a:r>
          </a:p>
          <a:p>
            <a:pPr marL="1044702" lvl="1" indent="-514350">
              <a:buFont typeface="+mj-lt"/>
              <a:buAutoNum type="arabicPeriod"/>
            </a:pPr>
            <a:r>
              <a:rPr lang="sv-SE" sz="2800" dirty="0"/>
              <a:t>Hur ofta behöver han rensa den?</a:t>
            </a:r>
          </a:p>
          <a:p>
            <a:pPr marL="1044702" lvl="1" indent="-514350">
              <a:buFont typeface="+mj-lt"/>
              <a:buAutoNum type="arabicPeriod"/>
            </a:pPr>
            <a:r>
              <a:rPr lang="sv-SE" sz="2800" dirty="0"/>
              <a:t>Vad ska det bli för väder norrut?</a:t>
            </a:r>
          </a:p>
        </p:txBody>
      </p:sp>
    </p:spTree>
    <p:extLst>
      <p:ext uri="{BB962C8B-B14F-4D97-AF65-F5344CB8AC3E}">
        <p14:creationId xmlns:p14="http://schemas.microsoft.com/office/powerpoint/2010/main" val="1687879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ED2520-A9E2-1069-B1B1-5BC78C0A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Nu: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7654D6-DE32-F70C-9DF6-ED03C1B39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>
            <a:normAutofit/>
          </a:bodyPr>
          <a:lstStyle/>
          <a:p>
            <a:r>
              <a:rPr lang="sv-SE" sz="2400" dirty="0"/>
              <a:t>Hämta hörlurar</a:t>
            </a:r>
          </a:p>
          <a:p>
            <a:r>
              <a:rPr lang="sv-SE" sz="2400" dirty="0"/>
              <a:t>Gå in på </a:t>
            </a:r>
            <a:r>
              <a:rPr lang="sv-SE" sz="2400" dirty="0">
                <a:solidFill>
                  <a:schemeClr val="accent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http://swedia.ling.gu.se/snabbmeny.html</a:t>
            </a:r>
            <a:r>
              <a:rPr lang="sv-S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v-SE" sz="2400" dirty="0"/>
              <a:t>(eller googla ”</a:t>
            </a:r>
            <a:r>
              <a:rPr lang="sv-SE" sz="2400" dirty="0" err="1"/>
              <a:t>swedia</a:t>
            </a:r>
            <a:r>
              <a:rPr lang="sv-SE" sz="2400" dirty="0"/>
              <a:t> 2000” och gå in på första länken).</a:t>
            </a:r>
          </a:p>
          <a:p>
            <a:r>
              <a:rPr lang="sv-SE" sz="2400" dirty="0"/>
              <a:t>Välj minst en ort från vardera dialektområde och lyssna lite på de olika inspelningarna. Förstår du? Stämmer det att äldre talar mer dialekt än unga och män mer än kvinnor?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5774278D-B88A-0A99-4EB2-839ED563D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322252"/>
              </p:ext>
            </p:extLst>
          </p:nvPr>
        </p:nvGraphicFramePr>
        <p:xfrm>
          <a:off x="1371600" y="4112222"/>
          <a:ext cx="10263810" cy="2656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0635">
                  <a:extLst>
                    <a:ext uri="{9D8B030D-6E8A-4147-A177-3AD203B41FA5}">
                      <a16:colId xmlns:a16="http://schemas.microsoft.com/office/drawing/2014/main" val="2648714527"/>
                    </a:ext>
                  </a:extLst>
                </a:gridCol>
                <a:gridCol w="1710635">
                  <a:extLst>
                    <a:ext uri="{9D8B030D-6E8A-4147-A177-3AD203B41FA5}">
                      <a16:colId xmlns:a16="http://schemas.microsoft.com/office/drawing/2014/main" val="2973997507"/>
                    </a:ext>
                  </a:extLst>
                </a:gridCol>
                <a:gridCol w="1710635">
                  <a:extLst>
                    <a:ext uri="{9D8B030D-6E8A-4147-A177-3AD203B41FA5}">
                      <a16:colId xmlns:a16="http://schemas.microsoft.com/office/drawing/2014/main" val="1819509114"/>
                    </a:ext>
                  </a:extLst>
                </a:gridCol>
                <a:gridCol w="1710635">
                  <a:extLst>
                    <a:ext uri="{9D8B030D-6E8A-4147-A177-3AD203B41FA5}">
                      <a16:colId xmlns:a16="http://schemas.microsoft.com/office/drawing/2014/main" val="2936089264"/>
                    </a:ext>
                  </a:extLst>
                </a:gridCol>
                <a:gridCol w="1710635">
                  <a:extLst>
                    <a:ext uri="{9D8B030D-6E8A-4147-A177-3AD203B41FA5}">
                      <a16:colId xmlns:a16="http://schemas.microsoft.com/office/drawing/2014/main" val="2566348578"/>
                    </a:ext>
                  </a:extLst>
                </a:gridCol>
                <a:gridCol w="1710635">
                  <a:extLst>
                    <a:ext uri="{9D8B030D-6E8A-4147-A177-3AD203B41FA5}">
                      <a16:colId xmlns:a16="http://schemas.microsoft.com/office/drawing/2014/main" val="1409981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Norrländska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Sveamål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Götamål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Sydsvenska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Gotländska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Östsvenska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261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Hälsingland</a:t>
                      </a:r>
                    </a:p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Härjedalen</a:t>
                      </a:r>
                    </a:p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Jämtland</a:t>
                      </a:r>
                    </a:p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Lappland</a:t>
                      </a:r>
                    </a:p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Medelpad</a:t>
                      </a:r>
                    </a:p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Norrbotten</a:t>
                      </a:r>
                    </a:p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Ångermanland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Dalarna</a:t>
                      </a:r>
                    </a:p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Gästrikland</a:t>
                      </a:r>
                    </a:p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Närke</a:t>
                      </a:r>
                    </a:p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Södermanland</a:t>
                      </a:r>
                    </a:p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Uppland</a:t>
                      </a:r>
                    </a:p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Västmanland</a:t>
                      </a:r>
                    </a:p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Öland</a:t>
                      </a:r>
                    </a:p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Östergötland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Bohuslän</a:t>
                      </a:r>
                    </a:p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Dalsland</a:t>
                      </a:r>
                    </a:p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Halland</a:t>
                      </a:r>
                    </a:p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Värmland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Blekinge</a:t>
                      </a:r>
                    </a:p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Skåne</a:t>
                      </a:r>
                    </a:p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Småland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Gotland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chemeClr val="tx2"/>
                          </a:solidFill>
                        </a:rPr>
                        <a:t>Finland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033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53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0245A4-91DF-53BD-4C7E-4B9DF60FD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en dialekt?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6812E9-A9DB-04D9-25E2-2F738E913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 regional eller lokal variant av ett språk som talas i ett geografiskt avgränsat område.</a:t>
            </a:r>
          </a:p>
          <a:p>
            <a:r>
              <a:rPr lang="sv-SE" dirty="0"/>
              <a:t>Till exempel:</a:t>
            </a:r>
          </a:p>
          <a:p>
            <a:pPr marL="530352" lvl="1" indent="0">
              <a:buNone/>
            </a:pPr>
            <a:r>
              <a:rPr lang="sv-SE" dirty="0"/>
              <a:t>	</a:t>
            </a:r>
          </a:p>
          <a:p>
            <a:pPr marL="530352" lvl="1" indent="0">
              <a:buNone/>
            </a:pPr>
            <a:r>
              <a:rPr lang="sv-SE" dirty="0"/>
              <a:t>Skånska				Stockholmska</a:t>
            </a:r>
          </a:p>
          <a:p>
            <a:endParaRPr lang="sv-SE" dirty="0"/>
          </a:p>
        </p:txBody>
      </p:sp>
      <p:pic>
        <p:nvPicPr>
          <p:cNvPr id="1028" name="Picture 4" descr="Skåne län - Regionfakta">
            <a:extLst>
              <a:ext uri="{FF2B5EF4-FFF2-40B4-BE49-F238E27FC236}">
                <a16:creationId xmlns:a16="http://schemas.microsoft.com/office/drawing/2014/main" id="{3D8B514F-7E85-16AA-21C9-C4E54F7A2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9"/>
          <a:stretch/>
        </p:blipFill>
        <p:spPr bwMode="auto">
          <a:xfrm>
            <a:off x="2782956" y="3008243"/>
            <a:ext cx="1715527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årt STOCKHOLM — Hundra länder">
            <a:extLst>
              <a:ext uri="{FF2B5EF4-FFF2-40B4-BE49-F238E27FC236}">
                <a16:creationId xmlns:a16="http://schemas.microsoft.com/office/drawing/2014/main" id="{C815E874-87ED-F249-7A86-8D1DFF8D5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1" r="20870"/>
          <a:stretch/>
        </p:blipFill>
        <p:spPr bwMode="auto">
          <a:xfrm>
            <a:off x="7527234" y="3008243"/>
            <a:ext cx="206733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0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9B5A5D8-4E51-6E1C-DDF5-85497C08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sv-SE" dirty="0"/>
              <a:t>Varför finns dialekter?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B6F1C4-5747-F226-0291-F33D71BAE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sv-SE" dirty="0"/>
              <a:t>När man förr var ganska isolerad i den by man bodde i, utvecklades språket åt olika håll på olika ställen.</a:t>
            </a:r>
          </a:p>
          <a:p>
            <a:r>
              <a:rPr lang="sv-SE" dirty="0"/>
              <a:t>När det är långt till andra påverkades alltså språket i olika byar inte mycket av varandra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På besök i ett gammalt bondelandskap - Rötterbloggen">
            <a:extLst>
              <a:ext uri="{FF2B5EF4-FFF2-40B4-BE49-F238E27FC236}">
                <a16:creationId xmlns:a16="http://schemas.microsoft.com/office/drawing/2014/main" id="{238307AD-7C31-077D-1A2A-42F9BBE55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3" r="8582"/>
          <a:stretch/>
        </p:blipFill>
        <p:spPr bwMode="auto">
          <a:xfrm>
            <a:off x="7612260" y="10"/>
            <a:ext cx="457973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95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97E09-EE28-FF37-6875-86ECF477D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Vem talar dialekt?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42DE7B-3B73-45AC-E8C3-C2C4DB8DE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”Ingen” talar rikssvenska (standardsvenska)</a:t>
            </a:r>
          </a:p>
          <a:p>
            <a:r>
              <a:rPr lang="sv-SE" dirty="0"/>
              <a:t>Vanligtvis talar män mer dialekt</a:t>
            </a:r>
          </a:p>
          <a:p>
            <a:r>
              <a:rPr lang="sv-SE" dirty="0"/>
              <a:t>Även äldre talar ofta mer dialekt</a:t>
            </a:r>
          </a:p>
        </p:txBody>
      </p:sp>
    </p:spTree>
    <p:extLst>
      <p:ext uri="{BB962C8B-B14F-4D97-AF65-F5344CB8AC3E}">
        <p14:creationId xmlns:p14="http://schemas.microsoft.com/office/powerpoint/2010/main" val="339460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36BE398-1CFA-73BB-F5FD-27B2D4E8F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sv-SE" dirty="0"/>
              <a:t>Vilka dialekter finns?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84A13A-5E19-E8BF-8CF8-B9ECF6086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934109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Sverige kan delas upp i sex dialektområden:</a:t>
            </a:r>
          </a:p>
          <a:p>
            <a:endParaRPr lang="sv-SE" dirty="0"/>
          </a:p>
          <a:p>
            <a:r>
              <a:rPr lang="sv-SE" dirty="0"/>
              <a:t>Norrländska mål</a:t>
            </a:r>
          </a:p>
          <a:p>
            <a:r>
              <a:rPr lang="sv-SE" dirty="0"/>
              <a:t>Sveamål</a:t>
            </a:r>
          </a:p>
          <a:p>
            <a:r>
              <a:rPr lang="sv-SE" dirty="0"/>
              <a:t>Götamål</a:t>
            </a:r>
          </a:p>
          <a:p>
            <a:r>
              <a:rPr lang="sv-SE" dirty="0"/>
              <a:t>Sydsvenska mål</a:t>
            </a:r>
          </a:p>
          <a:p>
            <a:r>
              <a:rPr lang="sv-SE" dirty="0"/>
              <a:t>Gotländska mål</a:t>
            </a:r>
          </a:p>
          <a:p>
            <a:r>
              <a:rPr lang="sv-SE" dirty="0"/>
              <a:t>Östsvenska mål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Dialekter i Sverige">
            <a:extLst>
              <a:ext uri="{FF2B5EF4-FFF2-40B4-BE49-F238E27FC236}">
                <a16:creationId xmlns:a16="http://schemas.microsoft.com/office/drawing/2014/main" id="{261684BC-8599-8EA1-B913-41A82AD56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"/>
          <a:stretch/>
        </p:blipFill>
        <p:spPr bwMode="auto">
          <a:xfrm>
            <a:off x="7612260" y="10"/>
            <a:ext cx="457973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52261F-7BB6-ADB8-4CD1-DFCF3FB91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Dialektskillnader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3F1556-3B2F-3DF9-5C8A-130100988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Skillnader i dialekt kan förekomma bland annat i uttal, betoning, melodi och ord</a:t>
            </a:r>
          </a:p>
        </p:txBody>
      </p:sp>
    </p:spTree>
    <p:extLst>
      <p:ext uri="{BB962C8B-B14F-4D97-AF65-F5344CB8AC3E}">
        <p14:creationId xmlns:p14="http://schemas.microsoft.com/office/powerpoint/2010/main" val="358856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2EA0CB-91C0-BA80-ED72-85E0F4240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38300"/>
            <a:ext cx="9601200" cy="35814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800" dirty="0"/>
              <a:t>Standardsvenska: Potatis</a:t>
            </a:r>
          </a:p>
          <a:p>
            <a:pPr marL="0" indent="0">
              <a:buNone/>
            </a:pPr>
            <a:r>
              <a:rPr lang="sv-SE" sz="2800" dirty="0"/>
              <a:t>Jämtland: </a:t>
            </a:r>
            <a:r>
              <a:rPr lang="sv-SE" sz="2800" dirty="0" err="1"/>
              <a:t>Pära</a:t>
            </a:r>
            <a:endParaRPr lang="sv-SE" sz="2800" dirty="0"/>
          </a:p>
          <a:p>
            <a:pPr marL="0" indent="0">
              <a:buNone/>
            </a:pPr>
            <a:r>
              <a:rPr lang="sv-SE" sz="2800" dirty="0"/>
              <a:t>Ulricehamn, Västergötland: Potäter</a:t>
            </a:r>
          </a:p>
          <a:p>
            <a:pPr marL="0" indent="0">
              <a:buNone/>
            </a:pPr>
            <a:r>
              <a:rPr lang="sv-SE" sz="2800" dirty="0"/>
              <a:t>Karlskrona, Blekinge: Potäter</a:t>
            </a:r>
          </a:p>
        </p:txBody>
      </p:sp>
      <p:pic>
        <p:nvPicPr>
          <p:cNvPr id="4098" name="Picture 2" descr="Potato – Appar på Google Play">
            <a:extLst>
              <a:ext uri="{FF2B5EF4-FFF2-40B4-BE49-F238E27FC236}">
                <a16:creationId xmlns:a16="http://schemas.microsoft.com/office/drawing/2014/main" id="{9F116CF2-8CDD-0B52-FC6A-6769954E2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165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93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A56E82-9E1E-46DD-C760-9ABF8A82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38300"/>
            <a:ext cx="9601200" cy="35814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800" dirty="0"/>
              <a:t>Standardsvenska: Hink</a:t>
            </a:r>
          </a:p>
          <a:p>
            <a:pPr marL="0" indent="0">
              <a:buNone/>
            </a:pPr>
            <a:r>
              <a:rPr lang="sv-SE" sz="2800" dirty="0"/>
              <a:t>Österbotten (Finland): Ämbar</a:t>
            </a:r>
          </a:p>
          <a:p>
            <a:pPr marL="0" indent="0">
              <a:buNone/>
            </a:pPr>
            <a:r>
              <a:rPr lang="sv-SE" sz="2800" dirty="0"/>
              <a:t>Skåne: Spann</a:t>
            </a:r>
          </a:p>
        </p:txBody>
      </p:sp>
      <p:pic>
        <p:nvPicPr>
          <p:cNvPr id="5122" name="Picture 2" descr="Metal Bucket Transparent - PNG All">
            <a:extLst>
              <a:ext uri="{FF2B5EF4-FFF2-40B4-BE49-F238E27FC236}">
                <a16:creationId xmlns:a16="http://schemas.microsoft.com/office/drawing/2014/main" id="{3A3F2152-C156-7E99-48A2-7746B115A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70" y="990600"/>
            <a:ext cx="4452730" cy="44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80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C78CF4-9B47-38A9-C218-CB7A7B68D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38300"/>
            <a:ext cx="9601200" cy="35814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800" dirty="0"/>
              <a:t>Standardsvenska: Fralla</a:t>
            </a:r>
          </a:p>
          <a:p>
            <a:pPr marL="0" indent="0">
              <a:buNone/>
            </a:pPr>
            <a:r>
              <a:rPr lang="sv-SE" sz="2800" dirty="0"/>
              <a:t>Österbotten (Finland): Semla</a:t>
            </a:r>
          </a:p>
          <a:p>
            <a:pPr marL="0" indent="0">
              <a:buNone/>
            </a:pPr>
            <a:r>
              <a:rPr lang="sv-SE" sz="2800" dirty="0"/>
              <a:t>Göteborg, Västergötland: Rundstycke</a:t>
            </a:r>
          </a:p>
          <a:p>
            <a:pPr marL="0" indent="0">
              <a:buNone/>
            </a:pPr>
            <a:r>
              <a:rPr lang="sv-SE" sz="2800" dirty="0"/>
              <a:t>Skåne: Bulle</a:t>
            </a:r>
          </a:p>
        </p:txBody>
      </p:sp>
      <p:pic>
        <p:nvPicPr>
          <p:cNvPr id="6146" name="Picture 2" descr="Rolls Products — Bread Alone">
            <a:extLst>
              <a:ext uri="{FF2B5EF4-FFF2-40B4-BE49-F238E27FC236}">
                <a16:creationId xmlns:a16="http://schemas.microsoft.com/office/drawing/2014/main" id="{980CDB2A-6D4C-E35B-D415-5F7E16A3E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5" t="15660" r="20133" b="15976"/>
          <a:stretch/>
        </p:blipFill>
        <p:spPr bwMode="auto">
          <a:xfrm>
            <a:off x="6891130" y="1086144"/>
            <a:ext cx="4797287" cy="435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82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skuren">
  <a:themeElements>
    <a:clrScheme name="Anpassat 1">
      <a:dk1>
        <a:sysClr val="windowText" lastClr="000000"/>
      </a:dk1>
      <a:lt1>
        <a:srgbClr val="E4EDEB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eskuren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eskuren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TM10001105[[fn=Beskuren]]</Template>
  <TotalTime>2026</TotalTime>
  <Words>344</Words>
  <Application>Microsoft Office PowerPoint</Application>
  <PresentationFormat>Bredbild</PresentationFormat>
  <Paragraphs>81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5" baseType="lpstr">
      <vt:lpstr>Franklin Gothic Book</vt:lpstr>
      <vt:lpstr>Beskuren</vt:lpstr>
      <vt:lpstr>Dialekter</vt:lpstr>
      <vt:lpstr>Vad är en dialekt?</vt:lpstr>
      <vt:lpstr>Varför finns dialekter?</vt:lpstr>
      <vt:lpstr>Vem talar dialekt?</vt:lpstr>
      <vt:lpstr>Vilka dialekter finns?</vt:lpstr>
      <vt:lpstr>Dialektskillnader</vt:lpstr>
      <vt:lpstr>PowerPoint-presentation</vt:lpstr>
      <vt:lpstr>PowerPoint-presentation</vt:lpstr>
      <vt:lpstr>PowerPoint-presentation</vt:lpstr>
      <vt:lpstr>Sollerömål = Soldmål</vt:lpstr>
      <vt:lpstr>Sollerömål = Soldmål</vt:lpstr>
      <vt:lpstr>Nu:</vt:lpstr>
      <vt:lpstr>Nu: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Dialekter</dc:title>
  <dc:creator>Ella Lafvas</dc:creator>
  <cp:lastModifiedBy>Othman Häggqvist Marianne</cp:lastModifiedBy>
  <cp:revision>2</cp:revision>
  <dcterms:created xsi:type="dcterms:W3CDTF">2022-11-21T10:14:49Z</dcterms:created>
  <dcterms:modified xsi:type="dcterms:W3CDTF">2022-11-23T12:02:03Z</dcterms:modified>
</cp:coreProperties>
</file>