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 id="262" r:id="rId11"/>
    <p:sldId id="263" r:id="rId12"/>
    <p:sldId id="264" r:id="rId13"/>
    <p:sldId id="265" r:id="rId14"/>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1" d="100"/>
          <a:sy n="51" d="100"/>
        </p:scale>
        <p:origin x="7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smtClean="0"/>
              <a:t>Klicka här för att ändra format</a:t>
            </a:r>
            <a:endParaRPr lang="sv-SE"/>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om du vill redigera mall för underrubrikformat</a:t>
            </a:r>
            <a:endParaRPr lang="sv-SE"/>
          </a:p>
        </p:txBody>
      </p:sp>
      <p:sp>
        <p:nvSpPr>
          <p:cNvPr id="4" name="Platshållare för datum 3"/>
          <p:cNvSpPr>
            <a:spLocks noGrp="1"/>
          </p:cNvSpPr>
          <p:nvPr>
            <p:ph type="dt" sz="half" idx="10"/>
          </p:nvPr>
        </p:nvSpPr>
        <p:spPr/>
        <p:txBody>
          <a:bodyPr/>
          <a:lstStyle/>
          <a:p>
            <a:fld id="{5EA94295-927D-4251-A88B-950575F6C217}" type="datetimeFigureOut">
              <a:rPr lang="sv-SE" smtClean="0"/>
              <a:t>2019-03-12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35F0DA2-E9D4-42D6-B3D2-9875E7972AC0}" type="slidenum">
              <a:rPr lang="sv-SE" smtClean="0"/>
              <a:t>‹#›</a:t>
            </a:fld>
            <a:endParaRPr lang="sv-SE"/>
          </a:p>
        </p:txBody>
      </p:sp>
    </p:spTree>
    <p:extLst>
      <p:ext uri="{BB962C8B-B14F-4D97-AF65-F5344CB8AC3E}">
        <p14:creationId xmlns:p14="http://schemas.microsoft.com/office/powerpoint/2010/main" val="213932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5EA94295-927D-4251-A88B-950575F6C217}" type="datetimeFigureOut">
              <a:rPr lang="sv-SE" smtClean="0"/>
              <a:t>2019-03-12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35F0DA2-E9D4-42D6-B3D2-9875E7972AC0}" type="slidenum">
              <a:rPr lang="sv-SE" smtClean="0"/>
              <a:t>‹#›</a:t>
            </a:fld>
            <a:endParaRPr lang="sv-SE"/>
          </a:p>
        </p:txBody>
      </p:sp>
    </p:spTree>
    <p:extLst>
      <p:ext uri="{BB962C8B-B14F-4D97-AF65-F5344CB8AC3E}">
        <p14:creationId xmlns:p14="http://schemas.microsoft.com/office/powerpoint/2010/main" val="1601898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5EA94295-927D-4251-A88B-950575F6C217}" type="datetimeFigureOut">
              <a:rPr lang="sv-SE" smtClean="0"/>
              <a:t>2019-03-12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35F0DA2-E9D4-42D6-B3D2-9875E7972AC0}" type="slidenum">
              <a:rPr lang="sv-SE" smtClean="0"/>
              <a:t>‹#›</a:t>
            </a:fld>
            <a:endParaRPr lang="sv-SE"/>
          </a:p>
        </p:txBody>
      </p:sp>
    </p:spTree>
    <p:extLst>
      <p:ext uri="{BB962C8B-B14F-4D97-AF65-F5344CB8AC3E}">
        <p14:creationId xmlns:p14="http://schemas.microsoft.com/office/powerpoint/2010/main" val="1919842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5EA94295-927D-4251-A88B-950575F6C217}" type="datetimeFigureOut">
              <a:rPr lang="sv-SE" smtClean="0"/>
              <a:t>2019-03-12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35F0DA2-E9D4-42D6-B3D2-9875E7972AC0}" type="slidenum">
              <a:rPr lang="sv-SE" smtClean="0"/>
              <a:t>‹#›</a:t>
            </a:fld>
            <a:endParaRPr lang="sv-SE"/>
          </a:p>
        </p:txBody>
      </p:sp>
    </p:spTree>
    <p:extLst>
      <p:ext uri="{BB962C8B-B14F-4D97-AF65-F5344CB8AC3E}">
        <p14:creationId xmlns:p14="http://schemas.microsoft.com/office/powerpoint/2010/main" val="2846772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smtClean="0"/>
              <a:t>Klicka här för att ändra format</a:t>
            </a:r>
            <a:endParaRPr lang="sv-SE"/>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smtClean="0"/>
              <a:t>Redigera format för bakgrundstext</a:t>
            </a:r>
          </a:p>
        </p:txBody>
      </p:sp>
      <p:sp>
        <p:nvSpPr>
          <p:cNvPr id="4" name="Platshållare för datum 3"/>
          <p:cNvSpPr>
            <a:spLocks noGrp="1"/>
          </p:cNvSpPr>
          <p:nvPr>
            <p:ph type="dt" sz="half" idx="10"/>
          </p:nvPr>
        </p:nvSpPr>
        <p:spPr/>
        <p:txBody>
          <a:bodyPr/>
          <a:lstStyle/>
          <a:p>
            <a:fld id="{5EA94295-927D-4251-A88B-950575F6C217}" type="datetimeFigureOut">
              <a:rPr lang="sv-SE" smtClean="0"/>
              <a:t>2019-03-12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35F0DA2-E9D4-42D6-B3D2-9875E7972AC0}" type="slidenum">
              <a:rPr lang="sv-SE" smtClean="0"/>
              <a:t>‹#›</a:t>
            </a:fld>
            <a:endParaRPr lang="sv-SE"/>
          </a:p>
        </p:txBody>
      </p:sp>
    </p:spTree>
    <p:extLst>
      <p:ext uri="{BB962C8B-B14F-4D97-AF65-F5344CB8AC3E}">
        <p14:creationId xmlns:p14="http://schemas.microsoft.com/office/powerpoint/2010/main" val="38540893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838200" y="1825625"/>
            <a:ext cx="5181600" cy="435133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6172200" y="1825625"/>
            <a:ext cx="5181600" cy="435133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5EA94295-927D-4251-A88B-950575F6C217}" type="datetimeFigureOut">
              <a:rPr lang="sv-SE" smtClean="0"/>
              <a:t>2019-03-12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35F0DA2-E9D4-42D6-B3D2-9875E7972AC0}" type="slidenum">
              <a:rPr lang="sv-SE" smtClean="0"/>
              <a:t>‹#›</a:t>
            </a:fld>
            <a:endParaRPr lang="sv-SE"/>
          </a:p>
        </p:txBody>
      </p:sp>
    </p:spTree>
    <p:extLst>
      <p:ext uri="{BB962C8B-B14F-4D97-AF65-F5344CB8AC3E}">
        <p14:creationId xmlns:p14="http://schemas.microsoft.com/office/powerpoint/2010/main" val="3965587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smtClean="0"/>
              <a:t>Klicka här för att ändra format</a:t>
            </a:r>
            <a:endParaRPr lang="sv-SE"/>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4" name="Platshållare för innehåll 3"/>
          <p:cNvSpPr>
            <a:spLocks noGrp="1"/>
          </p:cNvSpPr>
          <p:nvPr>
            <p:ph sz="half" idx="2"/>
          </p:nvPr>
        </p:nvSpPr>
        <p:spPr>
          <a:xfrm>
            <a:off x="839788" y="2505075"/>
            <a:ext cx="5157787" cy="368458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5EA94295-927D-4251-A88B-950575F6C217}" type="datetimeFigureOut">
              <a:rPr lang="sv-SE" smtClean="0"/>
              <a:t>2019-03-12</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035F0DA2-E9D4-42D6-B3D2-9875E7972AC0}" type="slidenum">
              <a:rPr lang="sv-SE" smtClean="0"/>
              <a:t>‹#›</a:t>
            </a:fld>
            <a:endParaRPr lang="sv-SE"/>
          </a:p>
        </p:txBody>
      </p:sp>
    </p:spTree>
    <p:extLst>
      <p:ext uri="{BB962C8B-B14F-4D97-AF65-F5344CB8AC3E}">
        <p14:creationId xmlns:p14="http://schemas.microsoft.com/office/powerpoint/2010/main" val="1738000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5EA94295-927D-4251-A88B-950575F6C217}" type="datetimeFigureOut">
              <a:rPr lang="sv-SE" smtClean="0"/>
              <a:t>2019-03-12</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035F0DA2-E9D4-42D6-B3D2-9875E7972AC0}" type="slidenum">
              <a:rPr lang="sv-SE" smtClean="0"/>
              <a:t>‹#›</a:t>
            </a:fld>
            <a:endParaRPr lang="sv-SE"/>
          </a:p>
        </p:txBody>
      </p:sp>
    </p:spTree>
    <p:extLst>
      <p:ext uri="{BB962C8B-B14F-4D97-AF65-F5344CB8AC3E}">
        <p14:creationId xmlns:p14="http://schemas.microsoft.com/office/powerpoint/2010/main" val="3472432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5EA94295-927D-4251-A88B-950575F6C217}" type="datetimeFigureOut">
              <a:rPr lang="sv-SE" smtClean="0"/>
              <a:t>2019-03-12</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035F0DA2-E9D4-42D6-B3D2-9875E7972AC0}" type="slidenum">
              <a:rPr lang="sv-SE" smtClean="0"/>
              <a:t>‹#›</a:t>
            </a:fld>
            <a:endParaRPr lang="sv-SE"/>
          </a:p>
        </p:txBody>
      </p:sp>
    </p:spTree>
    <p:extLst>
      <p:ext uri="{BB962C8B-B14F-4D97-AF65-F5344CB8AC3E}">
        <p14:creationId xmlns:p14="http://schemas.microsoft.com/office/powerpoint/2010/main" val="2827745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Redigera format för bakgrundstext</a:t>
            </a:r>
          </a:p>
        </p:txBody>
      </p:sp>
      <p:sp>
        <p:nvSpPr>
          <p:cNvPr id="5" name="Platshållare för datum 4"/>
          <p:cNvSpPr>
            <a:spLocks noGrp="1"/>
          </p:cNvSpPr>
          <p:nvPr>
            <p:ph type="dt" sz="half" idx="10"/>
          </p:nvPr>
        </p:nvSpPr>
        <p:spPr/>
        <p:txBody>
          <a:bodyPr/>
          <a:lstStyle/>
          <a:p>
            <a:fld id="{5EA94295-927D-4251-A88B-950575F6C217}" type="datetimeFigureOut">
              <a:rPr lang="sv-SE" smtClean="0"/>
              <a:t>2019-03-12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35F0DA2-E9D4-42D6-B3D2-9875E7972AC0}" type="slidenum">
              <a:rPr lang="sv-SE" smtClean="0"/>
              <a:t>‹#›</a:t>
            </a:fld>
            <a:endParaRPr lang="sv-SE"/>
          </a:p>
        </p:txBody>
      </p:sp>
    </p:spTree>
    <p:extLst>
      <p:ext uri="{BB962C8B-B14F-4D97-AF65-F5344CB8AC3E}">
        <p14:creationId xmlns:p14="http://schemas.microsoft.com/office/powerpoint/2010/main" val="3920087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Redigera format för bakgrundstext</a:t>
            </a:r>
          </a:p>
        </p:txBody>
      </p:sp>
      <p:sp>
        <p:nvSpPr>
          <p:cNvPr id="5" name="Platshållare för datum 4"/>
          <p:cNvSpPr>
            <a:spLocks noGrp="1"/>
          </p:cNvSpPr>
          <p:nvPr>
            <p:ph type="dt" sz="half" idx="10"/>
          </p:nvPr>
        </p:nvSpPr>
        <p:spPr/>
        <p:txBody>
          <a:bodyPr/>
          <a:lstStyle/>
          <a:p>
            <a:fld id="{5EA94295-927D-4251-A88B-950575F6C217}" type="datetimeFigureOut">
              <a:rPr lang="sv-SE" smtClean="0"/>
              <a:t>2019-03-12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35F0DA2-E9D4-42D6-B3D2-9875E7972AC0}" type="slidenum">
              <a:rPr lang="sv-SE" smtClean="0"/>
              <a:t>‹#›</a:t>
            </a:fld>
            <a:endParaRPr lang="sv-SE"/>
          </a:p>
        </p:txBody>
      </p:sp>
    </p:spTree>
    <p:extLst>
      <p:ext uri="{BB962C8B-B14F-4D97-AF65-F5344CB8AC3E}">
        <p14:creationId xmlns:p14="http://schemas.microsoft.com/office/powerpoint/2010/main" val="506295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A94295-927D-4251-A88B-950575F6C217}" type="datetimeFigureOut">
              <a:rPr lang="sv-SE" smtClean="0"/>
              <a:t>2019-03-12</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5F0DA2-E9D4-42D6-B3D2-9875E7972AC0}" type="slidenum">
              <a:rPr lang="sv-SE" smtClean="0"/>
              <a:t>‹#›</a:t>
            </a:fld>
            <a:endParaRPr lang="sv-SE"/>
          </a:p>
        </p:txBody>
      </p:sp>
    </p:spTree>
    <p:extLst>
      <p:ext uri="{BB962C8B-B14F-4D97-AF65-F5344CB8AC3E}">
        <p14:creationId xmlns:p14="http://schemas.microsoft.com/office/powerpoint/2010/main" val="6974245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smtClean="0"/>
              <a:t>Att använda källor</a:t>
            </a:r>
            <a:endParaRPr lang="sv-SE" dirty="0"/>
          </a:p>
        </p:txBody>
      </p:sp>
      <p:pic>
        <p:nvPicPr>
          <p:cNvPr id="4" name="Bildobjekt 3" descr="Soubor:Well, Prague Satalice.jpg – Wikipedie"/>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86077" y="3814619"/>
            <a:ext cx="2860386" cy="223981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6781054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Arbeta på egen hand</a:t>
            </a:r>
            <a:endParaRPr lang="sv-SE" dirty="0"/>
          </a:p>
        </p:txBody>
      </p:sp>
      <p:sp>
        <p:nvSpPr>
          <p:cNvPr id="3" name="Platshållare för innehåll 2"/>
          <p:cNvSpPr>
            <a:spLocks noGrp="1"/>
          </p:cNvSpPr>
          <p:nvPr>
            <p:ph idx="1"/>
          </p:nvPr>
        </p:nvSpPr>
        <p:spPr>
          <a:xfrm>
            <a:off x="838201" y="1825625"/>
            <a:ext cx="9063182" cy="4351338"/>
          </a:xfrm>
        </p:spPr>
        <p:txBody>
          <a:bodyPr/>
          <a:lstStyle/>
          <a:p>
            <a:pPr marL="514350" indent="-514350">
              <a:buFont typeface="+mj-lt"/>
              <a:buAutoNum type="arabicPeriod"/>
            </a:pPr>
            <a:r>
              <a:rPr lang="sv-SE" dirty="0" smtClean="0"/>
              <a:t>Skriv tre olika mycket korta referat av reportaget ”Jag ville sticka ut, våga synas”, där du gör tre olika slags källhänvisningar.</a:t>
            </a:r>
          </a:p>
          <a:p>
            <a:pPr marL="514350" indent="-514350">
              <a:buFont typeface="+mj-lt"/>
              <a:buAutoNum type="arabicPeriod"/>
            </a:pPr>
            <a:r>
              <a:rPr lang="sv-SE" dirty="0" smtClean="0"/>
              <a:t>Jämför dina källhänvisningar med din bänkkompis</a:t>
            </a:r>
            <a:r>
              <a:rPr lang="sv-SE" dirty="0"/>
              <a:t>;</a:t>
            </a:r>
            <a:r>
              <a:rPr lang="sv-SE" dirty="0" smtClean="0"/>
              <a:t> </a:t>
            </a:r>
            <a:br>
              <a:rPr lang="sv-SE" dirty="0" smtClean="0"/>
            </a:br>
            <a:r>
              <a:rPr lang="sv-SE" dirty="0" smtClean="0"/>
              <a:t>hjälp varandra att kontrollera att ni fått med alla delar</a:t>
            </a:r>
          </a:p>
          <a:p>
            <a:pPr marL="514350" indent="-514350">
              <a:buFont typeface="+mj-lt"/>
              <a:buAutoNum type="arabicPeriod"/>
            </a:pPr>
            <a:r>
              <a:rPr lang="sv-SE" dirty="0" smtClean="0"/>
              <a:t>Skriv sedan en egen resonerande text där du jämför dina egna tankar/åsikter med de som framkommer i texten. </a:t>
            </a:r>
          </a:p>
          <a:p>
            <a:pPr marL="514350" indent="-514350">
              <a:buFont typeface="+mj-lt"/>
              <a:buAutoNum type="arabicPeriod"/>
            </a:pPr>
            <a:endParaRPr lang="sv-SE" dirty="0"/>
          </a:p>
        </p:txBody>
      </p:sp>
      <p:pic>
        <p:nvPicPr>
          <p:cNvPr id="4" name="Bildobjekt 3"/>
          <p:cNvPicPr>
            <a:picLocks noChangeAspect="1"/>
          </p:cNvPicPr>
          <p:nvPr/>
        </p:nvPicPr>
        <p:blipFill>
          <a:blip r:embed="rId2"/>
          <a:stretch>
            <a:fillRect/>
          </a:stretch>
        </p:blipFill>
        <p:spPr>
          <a:xfrm>
            <a:off x="10092729" y="124978"/>
            <a:ext cx="1839932" cy="2692111"/>
          </a:xfrm>
          <a:prstGeom prst="rect">
            <a:avLst/>
          </a:prstGeom>
          <a:ln>
            <a:noFill/>
          </a:ln>
          <a:effectLst>
            <a:outerShdw blurRad="292100" dist="139700" dir="2700000" algn="tl" rotWithShape="0">
              <a:srgbClr val="333333">
                <a:alpha val="65000"/>
              </a:srgbClr>
            </a:outerShdw>
          </a:effectLst>
        </p:spPr>
      </p:pic>
      <p:sp>
        <p:nvSpPr>
          <p:cNvPr id="6" name="textruta 5"/>
          <p:cNvSpPr txBox="1"/>
          <p:nvPr/>
        </p:nvSpPr>
        <p:spPr>
          <a:xfrm>
            <a:off x="9596583" y="2952026"/>
            <a:ext cx="2491040" cy="1015663"/>
          </a:xfrm>
          <a:prstGeom prst="rect">
            <a:avLst/>
          </a:prstGeom>
          <a:solidFill>
            <a:srgbClr val="FF99CC">
              <a:alpha val="81961"/>
            </a:srgbClr>
          </a:solidFill>
          <a:effectLst>
            <a:outerShdw blurRad="50800" dist="38100" dir="5400000" algn="t" rotWithShape="0">
              <a:prstClr val="black">
                <a:alpha val="40000"/>
              </a:prstClr>
            </a:outerShdw>
          </a:effectLst>
        </p:spPr>
        <p:txBody>
          <a:bodyPr wrap="square" rtlCol="0">
            <a:spAutoFit/>
          </a:bodyPr>
          <a:lstStyle/>
          <a:p>
            <a:r>
              <a:rPr lang="sv-SE" sz="2000" b="1" dirty="0" smtClean="0">
                <a:solidFill>
                  <a:srgbClr val="FF0000"/>
                </a:solidFill>
                <a:effectLst>
                  <a:outerShdw blurRad="38100" dist="38100" dir="2700000" algn="tl">
                    <a:srgbClr val="000000">
                      <a:alpha val="43137"/>
                    </a:srgbClr>
                  </a:outerShdw>
                </a:effectLst>
              </a:rPr>
              <a:t>Vem</a:t>
            </a:r>
            <a:r>
              <a:rPr lang="sv-SE" sz="2000" dirty="0" smtClean="0"/>
              <a:t> skrev?</a:t>
            </a:r>
          </a:p>
          <a:p>
            <a:r>
              <a:rPr lang="sv-SE" sz="2000" b="1" dirty="0" smtClean="0">
                <a:solidFill>
                  <a:srgbClr val="FFFF00"/>
                </a:solidFill>
                <a:effectLst>
                  <a:outerShdw blurRad="38100" dist="38100" dir="2700000" algn="tl">
                    <a:srgbClr val="000000">
                      <a:alpha val="43137"/>
                    </a:srgbClr>
                  </a:outerShdw>
                </a:effectLst>
              </a:rPr>
              <a:t>Var</a:t>
            </a:r>
            <a:r>
              <a:rPr lang="sv-SE" sz="2000" dirty="0" smtClean="0"/>
              <a:t> läste du den?</a:t>
            </a:r>
          </a:p>
          <a:p>
            <a:r>
              <a:rPr lang="sv-SE" sz="2000" b="1" dirty="0" smtClean="0">
                <a:solidFill>
                  <a:schemeClr val="accent2"/>
                </a:solidFill>
                <a:effectLst>
                  <a:outerShdw blurRad="38100" dist="38100" dir="2700000" algn="tl">
                    <a:srgbClr val="000000">
                      <a:alpha val="43137"/>
                    </a:srgbClr>
                  </a:outerShdw>
                </a:effectLst>
              </a:rPr>
              <a:t>När</a:t>
            </a:r>
            <a:r>
              <a:rPr lang="sv-SE" sz="2000" dirty="0" smtClean="0"/>
              <a:t> skrevs den?</a:t>
            </a:r>
            <a:endParaRPr lang="sv-SE" sz="2000" dirty="0"/>
          </a:p>
        </p:txBody>
      </p:sp>
    </p:spTree>
    <p:extLst>
      <p:ext uri="{BB962C8B-B14F-4D97-AF65-F5344CB8AC3E}">
        <p14:creationId xmlns:p14="http://schemas.microsoft.com/office/powerpoint/2010/main" val="1793995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Vad är syftet med att redovisa dina källor?</a:t>
            </a:r>
            <a:endParaRPr lang="sv-SE" dirty="0"/>
          </a:p>
        </p:txBody>
      </p:sp>
      <p:sp>
        <p:nvSpPr>
          <p:cNvPr id="3" name="Platshållare för innehåll 2"/>
          <p:cNvSpPr>
            <a:spLocks noGrp="1"/>
          </p:cNvSpPr>
          <p:nvPr>
            <p:ph idx="1"/>
          </p:nvPr>
        </p:nvSpPr>
        <p:spPr/>
        <p:txBody>
          <a:bodyPr/>
          <a:lstStyle/>
          <a:p>
            <a:r>
              <a:rPr lang="sv-SE" dirty="0" smtClean="0"/>
              <a:t>Syftet är att den som läser texten ska kunna verifiera (kontrollera) att det du skrivit stämmer. </a:t>
            </a:r>
            <a:br>
              <a:rPr lang="sv-SE" dirty="0" smtClean="0"/>
            </a:br>
            <a:r>
              <a:rPr lang="sv-SE" dirty="0" smtClean="0"/>
              <a:t>Din källhänvisning måste därför vara så tydlig att någon</a:t>
            </a:r>
            <a:br>
              <a:rPr lang="sv-SE" dirty="0" smtClean="0"/>
            </a:br>
            <a:r>
              <a:rPr lang="sv-SE" dirty="0" smtClean="0"/>
              <a:t>annan enkelt kan hitta din källa.</a:t>
            </a:r>
          </a:p>
          <a:p>
            <a:pPr marL="0" indent="0">
              <a:buNone/>
            </a:pPr>
            <a:endParaRPr lang="sv-SE" dirty="0" smtClean="0"/>
          </a:p>
          <a:p>
            <a:pPr marL="0" indent="0">
              <a:buNone/>
            </a:pPr>
            <a:endParaRPr lang="sv-SE" dirty="0"/>
          </a:p>
        </p:txBody>
      </p:sp>
      <p:pic>
        <p:nvPicPr>
          <p:cNvPr id="4" name="Bildobjekt 3" descr="بحث عن حل ... ~ خرابيش"/>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29723" y="3103418"/>
            <a:ext cx="2048019" cy="233218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173878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Din källhänvisning ska…</a:t>
            </a:r>
            <a:endParaRPr lang="sv-SE" dirty="0"/>
          </a:p>
        </p:txBody>
      </p:sp>
      <p:sp>
        <p:nvSpPr>
          <p:cNvPr id="3" name="Platshållare för innehåll 2"/>
          <p:cNvSpPr>
            <a:spLocks noGrp="1"/>
          </p:cNvSpPr>
          <p:nvPr>
            <p:ph idx="1"/>
          </p:nvPr>
        </p:nvSpPr>
        <p:spPr/>
        <p:txBody>
          <a:bodyPr/>
          <a:lstStyle/>
          <a:p>
            <a:pPr marL="0" indent="0">
              <a:lnSpc>
                <a:spcPct val="150000"/>
              </a:lnSpc>
              <a:buNone/>
            </a:pPr>
            <a:r>
              <a:rPr lang="sv-SE" dirty="0" smtClean="0"/>
              <a:t>… tala om </a:t>
            </a:r>
            <a:r>
              <a:rPr lang="sv-SE" b="1" dirty="0" smtClean="0"/>
              <a:t>vem</a:t>
            </a:r>
            <a:r>
              <a:rPr lang="sv-SE" dirty="0" smtClean="0"/>
              <a:t> som skrivit texten</a:t>
            </a:r>
          </a:p>
          <a:p>
            <a:pPr marL="0" indent="0">
              <a:lnSpc>
                <a:spcPct val="150000"/>
              </a:lnSpc>
              <a:buNone/>
            </a:pPr>
            <a:r>
              <a:rPr lang="sv-SE" dirty="0" smtClean="0"/>
              <a:t>… tala om </a:t>
            </a:r>
            <a:r>
              <a:rPr lang="sv-SE" b="1" dirty="0" smtClean="0"/>
              <a:t>var</a:t>
            </a:r>
            <a:r>
              <a:rPr lang="sv-SE" dirty="0" smtClean="0"/>
              <a:t> den publicerats</a:t>
            </a:r>
          </a:p>
          <a:p>
            <a:pPr marL="0" indent="0">
              <a:lnSpc>
                <a:spcPct val="150000"/>
              </a:lnSpc>
              <a:buNone/>
            </a:pPr>
            <a:r>
              <a:rPr lang="sv-SE" dirty="0" smtClean="0"/>
              <a:t>… tala om </a:t>
            </a:r>
            <a:r>
              <a:rPr lang="sv-SE" b="1" dirty="0" smtClean="0"/>
              <a:t>när</a:t>
            </a:r>
            <a:r>
              <a:rPr lang="sv-SE" dirty="0" smtClean="0"/>
              <a:t> texten skrevs</a:t>
            </a:r>
          </a:p>
          <a:p>
            <a:pPr marL="0" indent="0">
              <a:lnSpc>
                <a:spcPct val="150000"/>
              </a:lnSpc>
              <a:buNone/>
            </a:pPr>
            <a:r>
              <a:rPr lang="sv-SE" i="1" dirty="0" smtClean="0"/>
              <a:t>… tala om textens </a:t>
            </a:r>
            <a:r>
              <a:rPr lang="sv-SE" b="1" i="1" dirty="0" smtClean="0"/>
              <a:t>titel</a:t>
            </a:r>
            <a:r>
              <a:rPr lang="sv-SE" i="1" dirty="0" smtClean="0"/>
              <a:t> (gäller främst hela böcker, ej artiklar)</a:t>
            </a:r>
            <a:endParaRPr lang="sv-SE" i="1" dirty="0"/>
          </a:p>
        </p:txBody>
      </p:sp>
      <p:pic>
        <p:nvPicPr>
          <p:cNvPr id="4" name="Bildobjekt 3" descr="SANTIAGOBIBE: Vem festejar connosc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58618" y="1027906"/>
            <a:ext cx="1210570" cy="1768764"/>
          </a:xfrm>
          <a:prstGeom prst="rect">
            <a:avLst/>
          </a:prstGeom>
        </p:spPr>
      </p:pic>
      <p:sp>
        <p:nvSpPr>
          <p:cNvPr id="5" name="textruta 4"/>
          <p:cNvSpPr txBox="1"/>
          <p:nvPr/>
        </p:nvSpPr>
        <p:spPr>
          <a:xfrm>
            <a:off x="7389092" y="1293092"/>
            <a:ext cx="2491040" cy="1015663"/>
          </a:xfrm>
          <a:prstGeom prst="rect">
            <a:avLst/>
          </a:prstGeom>
          <a:solidFill>
            <a:srgbClr val="FF99CC">
              <a:alpha val="81961"/>
            </a:srgbClr>
          </a:solidFill>
          <a:effectLst>
            <a:outerShdw blurRad="50800" dist="38100" dir="5400000" algn="t" rotWithShape="0">
              <a:prstClr val="black">
                <a:alpha val="40000"/>
              </a:prstClr>
            </a:outerShdw>
          </a:effectLst>
        </p:spPr>
        <p:txBody>
          <a:bodyPr wrap="square" rtlCol="0">
            <a:spAutoFit/>
          </a:bodyPr>
          <a:lstStyle/>
          <a:p>
            <a:r>
              <a:rPr lang="sv-SE" sz="2000" b="1" dirty="0" smtClean="0">
                <a:solidFill>
                  <a:srgbClr val="FF0000"/>
                </a:solidFill>
                <a:effectLst>
                  <a:outerShdw blurRad="38100" dist="38100" dir="2700000" algn="tl">
                    <a:srgbClr val="000000">
                      <a:alpha val="43137"/>
                    </a:srgbClr>
                  </a:outerShdw>
                </a:effectLst>
              </a:rPr>
              <a:t>Vem</a:t>
            </a:r>
            <a:r>
              <a:rPr lang="sv-SE" sz="2000" dirty="0" smtClean="0"/>
              <a:t> skrev?</a:t>
            </a:r>
          </a:p>
          <a:p>
            <a:r>
              <a:rPr lang="sv-SE" sz="2000" b="1" dirty="0" smtClean="0">
                <a:solidFill>
                  <a:srgbClr val="FFFF00"/>
                </a:solidFill>
                <a:effectLst>
                  <a:outerShdw blurRad="38100" dist="38100" dir="2700000" algn="tl">
                    <a:srgbClr val="000000">
                      <a:alpha val="43137"/>
                    </a:srgbClr>
                  </a:outerShdw>
                </a:effectLst>
              </a:rPr>
              <a:t>Var</a:t>
            </a:r>
            <a:r>
              <a:rPr lang="sv-SE" sz="2000" dirty="0" smtClean="0"/>
              <a:t> läste du den?</a:t>
            </a:r>
          </a:p>
          <a:p>
            <a:r>
              <a:rPr lang="sv-SE" sz="2000" b="1" dirty="0" smtClean="0">
                <a:solidFill>
                  <a:schemeClr val="accent2"/>
                </a:solidFill>
                <a:effectLst>
                  <a:outerShdw blurRad="38100" dist="38100" dir="2700000" algn="tl">
                    <a:srgbClr val="000000">
                      <a:alpha val="43137"/>
                    </a:srgbClr>
                  </a:outerShdw>
                </a:effectLst>
              </a:rPr>
              <a:t>När</a:t>
            </a:r>
            <a:r>
              <a:rPr lang="sv-SE" sz="2000" dirty="0" smtClean="0"/>
              <a:t> skrevs den?</a:t>
            </a:r>
            <a:endParaRPr lang="sv-SE" sz="2000" dirty="0"/>
          </a:p>
        </p:txBody>
      </p:sp>
    </p:spTree>
    <p:extLst>
      <p:ext uri="{BB962C8B-B14F-4D97-AF65-F5344CB8AC3E}">
        <p14:creationId xmlns:p14="http://schemas.microsoft.com/office/powerpoint/2010/main" val="26228827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Exempel</a:t>
            </a:r>
            <a:endParaRPr lang="sv-SE" dirty="0"/>
          </a:p>
        </p:txBody>
      </p:sp>
      <p:sp>
        <p:nvSpPr>
          <p:cNvPr id="3" name="Platshållare för innehåll 2"/>
          <p:cNvSpPr>
            <a:spLocks noGrp="1"/>
          </p:cNvSpPr>
          <p:nvPr>
            <p:ph idx="1"/>
          </p:nvPr>
        </p:nvSpPr>
        <p:spPr>
          <a:xfrm>
            <a:off x="838200" y="2278210"/>
            <a:ext cx="10515600" cy="4351338"/>
          </a:xfrm>
        </p:spPr>
        <p:txBody>
          <a:bodyPr/>
          <a:lstStyle/>
          <a:p>
            <a:pPr marL="0" indent="0">
              <a:buNone/>
            </a:pPr>
            <a:r>
              <a:rPr lang="sv-SE" dirty="0" smtClean="0"/>
              <a:t>Anna, som intervjuas i Emma </a:t>
            </a:r>
            <a:r>
              <a:rPr lang="sv-SE" dirty="0" err="1" smtClean="0"/>
              <a:t>Lofors</a:t>
            </a:r>
            <a:r>
              <a:rPr lang="sv-SE" dirty="0" smtClean="0"/>
              <a:t> artikel ur DN 2008-03-15 beskriver hur hon är mån om sin frihet…</a:t>
            </a:r>
          </a:p>
          <a:p>
            <a:pPr marL="0" indent="0">
              <a:buNone/>
            </a:pPr>
            <a:endParaRPr lang="sv-SE" dirty="0"/>
          </a:p>
        </p:txBody>
      </p:sp>
      <p:pic>
        <p:nvPicPr>
          <p:cNvPr id="5" name="Bildobjekt 4" descr="SANTIAGOBIBE: Vem festejar connosc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81430" y="0"/>
            <a:ext cx="1210570" cy="1768764"/>
          </a:xfrm>
          <a:prstGeom prst="rect">
            <a:avLst/>
          </a:prstGeom>
        </p:spPr>
      </p:pic>
      <p:sp>
        <p:nvSpPr>
          <p:cNvPr id="7" name="textruta 6"/>
          <p:cNvSpPr txBox="1"/>
          <p:nvPr/>
        </p:nvSpPr>
        <p:spPr>
          <a:xfrm>
            <a:off x="8128001" y="365125"/>
            <a:ext cx="2491040" cy="1015663"/>
          </a:xfrm>
          <a:prstGeom prst="rect">
            <a:avLst/>
          </a:prstGeom>
          <a:solidFill>
            <a:srgbClr val="FF99CC">
              <a:alpha val="81961"/>
            </a:srgbClr>
          </a:solidFill>
          <a:effectLst>
            <a:outerShdw blurRad="50800" dist="38100" dir="5400000" algn="t" rotWithShape="0">
              <a:prstClr val="black">
                <a:alpha val="40000"/>
              </a:prstClr>
            </a:outerShdw>
          </a:effectLst>
        </p:spPr>
        <p:txBody>
          <a:bodyPr wrap="square" rtlCol="0">
            <a:spAutoFit/>
          </a:bodyPr>
          <a:lstStyle/>
          <a:p>
            <a:r>
              <a:rPr lang="sv-SE" sz="2000" b="1" dirty="0" smtClean="0">
                <a:solidFill>
                  <a:srgbClr val="FF0000"/>
                </a:solidFill>
                <a:effectLst>
                  <a:outerShdw blurRad="38100" dist="38100" dir="2700000" algn="tl">
                    <a:srgbClr val="000000">
                      <a:alpha val="43137"/>
                    </a:srgbClr>
                  </a:outerShdw>
                </a:effectLst>
              </a:rPr>
              <a:t>Vem</a:t>
            </a:r>
            <a:r>
              <a:rPr lang="sv-SE" sz="2000" dirty="0" smtClean="0"/>
              <a:t> skrev?</a:t>
            </a:r>
          </a:p>
          <a:p>
            <a:r>
              <a:rPr lang="sv-SE" sz="2000" b="1" dirty="0" smtClean="0">
                <a:solidFill>
                  <a:srgbClr val="FFFF00"/>
                </a:solidFill>
                <a:effectLst>
                  <a:outerShdw blurRad="38100" dist="38100" dir="2700000" algn="tl">
                    <a:srgbClr val="000000">
                      <a:alpha val="43137"/>
                    </a:srgbClr>
                  </a:outerShdw>
                </a:effectLst>
              </a:rPr>
              <a:t>Var</a:t>
            </a:r>
            <a:r>
              <a:rPr lang="sv-SE" sz="2000" dirty="0" smtClean="0"/>
              <a:t> läste du den?</a:t>
            </a:r>
          </a:p>
          <a:p>
            <a:r>
              <a:rPr lang="sv-SE" sz="2000" b="1" dirty="0" smtClean="0">
                <a:solidFill>
                  <a:schemeClr val="accent2"/>
                </a:solidFill>
                <a:effectLst>
                  <a:outerShdw blurRad="38100" dist="38100" dir="2700000" algn="tl">
                    <a:srgbClr val="000000">
                      <a:alpha val="43137"/>
                    </a:srgbClr>
                  </a:outerShdw>
                </a:effectLst>
              </a:rPr>
              <a:t>När</a:t>
            </a:r>
            <a:r>
              <a:rPr lang="sv-SE" sz="2000" dirty="0" smtClean="0"/>
              <a:t> skrevs den?</a:t>
            </a:r>
            <a:endParaRPr lang="sv-SE" sz="2000" dirty="0"/>
          </a:p>
        </p:txBody>
      </p:sp>
    </p:spTree>
    <p:extLst>
      <p:ext uri="{BB962C8B-B14F-4D97-AF65-F5344CB8AC3E}">
        <p14:creationId xmlns:p14="http://schemas.microsoft.com/office/powerpoint/2010/main" val="30980273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Exempel</a:t>
            </a:r>
            <a:endParaRPr lang="sv-SE" dirty="0"/>
          </a:p>
        </p:txBody>
      </p:sp>
      <p:sp>
        <p:nvSpPr>
          <p:cNvPr id="3" name="Platshållare för innehåll 2"/>
          <p:cNvSpPr>
            <a:spLocks noGrp="1"/>
          </p:cNvSpPr>
          <p:nvPr>
            <p:ph idx="1"/>
          </p:nvPr>
        </p:nvSpPr>
        <p:spPr/>
        <p:txBody>
          <a:bodyPr/>
          <a:lstStyle/>
          <a:p>
            <a:pPr marL="0" indent="0">
              <a:buNone/>
            </a:pPr>
            <a:endParaRPr lang="sv-SE" dirty="0" smtClean="0"/>
          </a:p>
          <a:p>
            <a:pPr marL="0" indent="0">
              <a:buNone/>
            </a:pPr>
            <a:r>
              <a:rPr lang="sv-SE" dirty="0" smtClean="0"/>
              <a:t>Anna, som intervjuas i </a:t>
            </a:r>
            <a:r>
              <a:rPr lang="sv-SE" dirty="0" smtClean="0">
                <a:solidFill>
                  <a:srgbClr val="FF0000"/>
                </a:solidFill>
              </a:rPr>
              <a:t>Emma </a:t>
            </a:r>
            <a:r>
              <a:rPr lang="sv-SE" dirty="0" err="1" smtClean="0">
                <a:solidFill>
                  <a:srgbClr val="FF0000"/>
                </a:solidFill>
              </a:rPr>
              <a:t>Lofors</a:t>
            </a:r>
            <a:r>
              <a:rPr lang="sv-SE" dirty="0" smtClean="0">
                <a:solidFill>
                  <a:srgbClr val="FF0000"/>
                </a:solidFill>
              </a:rPr>
              <a:t> </a:t>
            </a:r>
            <a:r>
              <a:rPr lang="sv-SE" dirty="0" smtClean="0"/>
              <a:t>artikel ur </a:t>
            </a:r>
            <a:r>
              <a:rPr lang="sv-SE" dirty="0" smtClean="0">
                <a:solidFill>
                  <a:srgbClr val="FFFF00"/>
                </a:solidFill>
                <a:effectLst>
                  <a:outerShdw blurRad="38100" dist="38100" dir="2700000" algn="tl">
                    <a:srgbClr val="000000">
                      <a:alpha val="43137"/>
                    </a:srgbClr>
                  </a:outerShdw>
                </a:effectLst>
              </a:rPr>
              <a:t>DN</a:t>
            </a:r>
            <a:r>
              <a:rPr lang="sv-SE" dirty="0" smtClean="0"/>
              <a:t> </a:t>
            </a:r>
            <a:r>
              <a:rPr lang="sv-SE" dirty="0" smtClean="0">
                <a:solidFill>
                  <a:schemeClr val="accent2"/>
                </a:solidFill>
                <a:effectLst>
                  <a:outerShdw blurRad="38100" dist="38100" dir="2700000" algn="tl">
                    <a:srgbClr val="000000">
                      <a:alpha val="43137"/>
                    </a:srgbClr>
                  </a:outerShdw>
                </a:effectLst>
              </a:rPr>
              <a:t>2008-03-15</a:t>
            </a:r>
            <a:r>
              <a:rPr lang="sv-SE" dirty="0" smtClean="0"/>
              <a:t> beskriver hur hon är mån om sin frihet…</a:t>
            </a:r>
            <a:endParaRPr lang="sv-SE" dirty="0"/>
          </a:p>
        </p:txBody>
      </p:sp>
      <p:sp>
        <p:nvSpPr>
          <p:cNvPr id="4" name="textruta 3"/>
          <p:cNvSpPr txBox="1"/>
          <p:nvPr/>
        </p:nvSpPr>
        <p:spPr>
          <a:xfrm>
            <a:off x="8617715" y="1846959"/>
            <a:ext cx="631904" cy="369332"/>
          </a:xfrm>
          <a:prstGeom prst="rect">
            <a:avLst/>
          </a:prstGeom>
          <a:noFill/>
        </p:spPr>
        <p:txBody>
          <a:bodyPr wrap="none" rtlCol="0">
            <a:spAutoFit/>
          </a:bodyPr>
          <a:lstStyle/>
          <a:p>
            <a:r>
              <a:rPr lang="sv-SE" dirty="0" smtClean="0"/>
              <a:t>När?</a:t>
            </a:r>
            <a:endParaRPr lang="sv-SE" dirty="0"/>
          </a:p>
        </p:txBody>
      </p:sp>
      <p:sp>
        <p:nvSpPr>
          <p:cNvPr id="5" name="textruta 4"/>
          <p:cNvSpPr txBox="1"/>
          <p:nvPr/>
        </p:nvSpPr>
        <p:spPr>
          <a:xfrm>
            <a:off x="7366001" y="1829357"/>
            <a:ext cx="601447" cy="369332"/>
          </a:xfrm>
          <a:prstGeom prst="rect">
            <a:avLst/>
          </a:prstGeom>
          <a:noFill/>
        </p:spPr>
        <p:txBody>
          <a:bodyPr wrap="none" rtlCol="0">
            <a:spAutoFit/>
          </a:bodyPr>
          <a:lstStyle/>
          <a:p>
            <a:r>
              <a:rPr lang="sv-SE" dirty="0" smtClean="0"/>
              <a:t>Var?</a:t>
            </a:r>
            <a:endParaRPr lang="sv-SE" dirty="0"/>
          </a:p>
        </p:txBody>
      </p:sp>
      <p:sp>
        <p:nvSpPr>
          <p:cNvPr id="6" name="textruta 5"/>
          <p:cNvSpPr txBox="1"/>
          <p:nvPr/>
        </p:nvSpPr>
        <p:spPr>
          <a:xfrm>
            <a:off x="5648037" y="1864560"/>
            <a:ext cx="711798" cy="369332"/>
          </a:xfrm>
          <a:prstGeom prst="rect">
            <a:avLst/>
          </a:prstGeom>
          <a:noFill/>
        </p:spPr>
        <p:txBody>
          <a:bodyPr wrap="none" rtlCol="0">
            <a:spAutoFit/>
          </a:bodyPr>
          <a:lstStyle/>
          <a:p>
            <a:r>
              <a:rPr lang="sv-SE" dirty="0" smtClean="0"/>
              <a:t>Vem?</a:t>
            </a:r>
            <a:endParaRPr lang="sv-SE" dirty="0"/>
          </a:p>
        </p:txBody>
      </p:sp>
      <p:cxnSp>
        <p:nvCxnSpPr>
          <p:cNvPr id="8" name="Rak pilkoppling 7"/>
          <p:cNvCxnSpPr>
            <a:stCxn id="6" idx="2"/>
          </p:cNvCxnSpPr>
          <p:nvPr/>
        </p:nvCxnSpPr>
        <p:spPr>
          <a:xfrm flipH="1">
            <a:off x="5467927" y="2233892"/>
            <a:ext cx="536009" cy="176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Rak pilkoppling 9"/>
          <p:cNvCxnSpPr>
            <a:stCxn id="5" idx="2"/>
          </p:cNvCxnSpPr>
          <p:nvPr/>
        </p:nvCxnSpPr>
        <p:spPr>
          <a:xfrm>
            <a:off x="7666725" y="2198689"/>
            <a:ext cx="147239" cy="1701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Rak pilkoppling 11"/>
          <p:cNvCxnSpPr>
            <a:stCxn id="4" idx="2"/>
          </p:cNvCxnSpPr>
          <p:nvPr/>
        </p:nvCxnSpPr>
        <p:spPr>
          <a:xfrm>
            <a:off x="8933667" y="2216291"/>
            <a:ext cx="127206" cy="1173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13" name="Bildobjekt 12" descr="SANTIAGOBIBE: Vem festejar connosc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69105" y="210288"/>
            <a:ext cx="1210570" cy="1768764"/>
          </a:xfrm>
          <a:prstGeom prst="rect">
            <a:avLst/>
          </a:prstGeom>
        </p:spPr>
      </p:pic>
      <p:sp>
        <p:nvSpPr>
          <p:cNvPr id="14" name="textruta 13"/>
          <p:cNvSpPr txBox="1"/>
          <p:nvPr/>
        </p:nvSpPr>
        <p:spPr>
          <a:xfrm>
            <a:off x="7815676" y="575413"/>
            <a:ext cx="2491040" cy="1015663"/>
          </a:xfrm>
          <a:prstGeom prst="rect">
            <a:avLst/>
          </a:prstGeom>
          <a:solidFill>
            <a:srgbClr val="FF99CC">
              <a:alpha val="81961"/>
            </a:srgbClr>
          </a:solidFill>
          <a:effectLst>
            <a:outerShdw blurRad="50800" dist="38100" dir="5400000" algn="t" rotWithShape="0">
              <a:prstClr val="black">
                <a:alpha val="40000"/>
              </a:prstClr>
            </a:outerShdw>
          </a:effectLst>
        </p:spPr>
        <p:txBody>
          <a:bodyPr wrap="square" rtlCol="0">
            <a:spAutoFit/>
          </a:bodyPr>
          <a:lstStyle/>
          <a:p>
            <a:r>
              <a:rPr lang="sv-SE" sz="2000" b="1" dirty="0" smtClean="0">
                <a:solidFill>
                  <a:srgbClr val="FF0000"/>
                </a:solidFill>
                <a:effectLst>
                  <a:outerShdw blurRad="38100" dist="38100" dir="2700000" algn="tl">
                    <a:srgbClr val="000000">
                      <a:alpha val="43137"/>
                    </a:srgbClr>
                  </a:outerShdw>
                </a:effectLst>
              </a:rPr>
              <a:t>Vem</a:t>
            </a:r>
            <a:r>
              <a:rPr lang="sv-SE" sz="2000" dirty="0" smtClean="0"/>
              <a:t> skrev?</a:t>
            </a:r>
          </a:p>
          <a:p>
            <a:r>
              <a:rPr lang="sv-SE" sz="2000" b="1" dirty="0" smtClean="0">
                <a:solidFill>
                  <a:srgbClr val="FFFF00"/>
                </a:solidFill>
                <a:effectLst>
                  <a:outerShdw blurRad="38100" dist="38100" dir="2700000" algn="tl">
                    <a:srgbClr val="000000">
                      <a:alpha val="43137"/>
                    </a:srgbClr>
                  </a:outerShdw>
                </a:effectLst>
              </a:rPr>
              <a:t>Var</a:t>
            </a:r>
            <a:r>
              <a:rPr lang="sv-SE" sz="2000" dirty="0" smtClean="0"/>
              <a:t> läste du den?</a:t>
            </a:r>
          </a:p>
          <a:p>
            <a:r>
              <a:rPr lang="sv-SE" sz="2000" b="1" dirty="0" smtClean="0">
                <a:solidFill>
                  <a:schemeClr val="accent2"/>
                </a:solidFill>
                <a:effectLst>
                  <a:outerShdw blurRad="38100" dist="38100" dir="2700000" algn="tl">
                    <a:srgbClr val="000000">
                      <a:alpha val="43137"/>
                    </a:srgbClr>
                  </a:outerShdw>
                </a:effectLst>
              </a:rPr>
              <a:t>När</a:t>
            </a:r>
            <a:r>
              <a:rPr lang="sv-SE" sz="2000" dirty="0" smtClean="0"/>
              <a:t> skrevs den?</a:t>
            </a:r>
            <a:endParaRPr lang="sv-SE" sz="2000" dirty="0"/>
          </a:p>
        </p:txBody>
      </p:sp>
    </p:spTree>
    <p:extLst>
      <p:ext uri="{BB962C8B-B14F-4D97-AF65-F5344CB8AC3E}">
        <p14:creationId xmlns:p14="http://schemas.microsoft.com/office/powerpoint/2010/main" val="39230698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Exempel</a:t>
            </a:r>
            <a:endParaRPr lang="sv-SE" dirty="0"/>
          </a:p>
        </p:txBody>
      </p:sp>
      <p:sp>
        <p:nvSpPr>
          <p:cNvPr id="3" name="Platshållare för innehåll 2"/>
          <p:cNvSpPr>
            <a:spLocks noGrp="1"/>
          </p:cNvSpPr>
          <p:nvPr>
            <p:ph idx="1"/>
          </p:nvPr>
        </p:nvSpPr>
        <p:spPr/>
        <p:txBody>
          <a:bodyPr/>
          <a:lstStyle/>
          <a:p>
            <a:pPr marL="0" indent="0">
              <a:buNone/>
            </a:pPr>
            <a:r>
              <a:rPr lang="sv-SE" dirty="0" smtClean="0"/>
              <a:t>I </a:t>
            </a:r>
            <a:r>
              <a:rPr lang="sv-SE" dirty="0" smtClean="0">
                <a:solidFill>
                  <a:srgbClr val="FF0000"/>
                </a:solidFill>
              </a:rPr>
              <a:t>Linda Skugge</a:t>
            </a:r>
            <a:r>
              <a:rPr lang="sv-SE" dirty="0" smtClean="0"/>
              <a:t>s debattartikel i </a:t>
            </a:r>
            <a:r>
              <a:rPr lang="sv-SE" dirty="0" smtClean="0">
                <a:solidFill>
                  <a:srgbClr val="FFFF00"/>
                </a:solidFill>
                <a:effectLst>
                  <a:outerShdw blurRad="38100" dist="38100" dir="2700000" algn="tl">
                    <a:srgbClr val="000000">
                      <a:alpha val="43137"/>
                    </a:srgbClr>
                  </a:outerShdw>
                </a:effectLst>
              </a:rPr>
              <a:t>Aftonbladet</a:t>
            </a:r>
            <a:r>
              <a:rPr lang="sv-SE" dirty="0" smtClean="0"/>
              <a:t> </a:t>
            </a:r>
            <a:r>
              <a:rPr lang="sv-SE" dirty="0" smtClean="0">
                <a:solidFill>
                  <a:schemeClr val="accent2"/>
                </a:solidFill>
                <a:effectLst>
                  <a:outerShdw blurRad="38100" dist="38100" dir="2700000" algn="tl">
                    <a:srgbClr val="000000">
                      <a:alpha val="43137"/>
                    </a:srgbClr>
                  </a:outerShdw>
                </a:effectLst>
              </a:rPr>
              <a:t>2/9 2010 </a:t>
            </a:r>
            <a:r>
              <a:rPr lang="sv-SE" dirty="0" smtClean="0"/>
              <a:t>skriver hon att jobbkrisen är en bluff, det är bara dagens ungdomar som är för lata för att skapa sig ett jobb och dom nöjer sig inte med det jobb dom får, och detta kan jag hålla med om till viss del.</a:t>
            </a:r>
          </a:p>
          <a:p>
            <a:pPr marL="0" indent="0">
              <a:buNone/>
            </a:pPr>
            <a:endParaRPr lang="sv-SE" dirty="0"/>
          </a:p>
          <a:p>
            <a:pPr marL="0" indent="0">
              <a:buNone/>
            </a:pPr>
            <a:r>
              <a:rPr lang="sv-SE" dirty="0" smtClean="0"/>
              <a:t>Det är sant att unga människor är lata och bortskämda, unga anstränger sig inte tillräckligt för att få ett jobb. Unga som är bortskämda och sällan hjälper till hemma tar ofta med sig det till jobbet. Dom vill ha allt serverat på ett silverfat. </a:t>
            </a:r>
            <a:endParaRPr lang="sv-SE" dirty="0"/>
          </a:p>
        </p:txBody>
      </p:sp>
      <p:sp>
        <p:nvSpPr>
          <p:cNvPr id="4" name="textruta 3"/>
          <p:cNvSpPr txBox="1"/>
          <p:nvPr/>
        </p:nvSpPr>
        <p:spPr>
          <a:xfrm>
            <a:off x="7232260" y="1338958"/>
            <a:ext cx="631904" cy="369332"/>
          </a:xfrm>
          <a:prstGeom prst="rect">
            <a:avLst/>
          </a:prstGeom>
          <a:noFill/>
        </p:spPr>
        <p:txBody>
          <a:bodyPr wrap="none" rtlCol="0">
            <a:spAutoFit/>
          </a:bodyPr>
          <a:lstStyle/>
          <a:p>
            <a:r>
              <a:rPr lang="sv-SE" dirty="0" smtClean="0"/>
              <a:t>När?</a:t>
            </a:r>
            <a:endParaRPr lang="sv-SE" dirty="0"/>
          </a:p>
        </p:txBody>
      </p:sp>
      <p:sp>
        <p:nvSpPr>
          <p:cNvPr id="5" name="textruta 4"/>
          <p:cNvSpPr txBox="1"/>
          <p:nvPr/>
        </p:nvSpPr>
        <p:spPr>
          <a:xfrm>
            <a:off x="5530124" y="1303755"/>
            <a:ext cx="601447" cy="369332"/>
          </a:xfrm>
          <a:prstGeom prst="rect">
            <a:avLst/>
          </a:prstGeom>
          <a:noFill/>
        </p:spPr>
        <p:txBody>
          <a:bodyPr wrap="none" rtlCol="0">
            <a:spAutoFit/>
          </a:bodyPr>
          <a:lstStyle/>
          <a:p>
            <a:r>
              <a:rPr lang="sv-SE" dirty="0" smtClean="0"/>
              <a:t>Var?</a:t>
            </a:r>
            <a:endParaRPr lang="sv-SE" dirty="0"/>
          </a:p>
        </p:txBody>
      </p:sp>
      <p:sp>
        <p:nvSpPr>
          <p:cNvPr id="6" name="textruta 5"/>
          <p:cNvSpPr txBox="1"/>
          <p:nvPr/>
        </p:nvSpPr>
        <p:spPr>
          <a:xfrm>
            <a:off x="2332182" y="1338958"/>
            <a:ext cx="711798" cy="369332"/>
          </a:xfrm>
          <a:prstGeom prst="rect">
            <a:avLst/>
          </a:prstGeom>
          <a:noFill/>
        </p:spPr>
        <p:txBody>
          <a:bodyPr wrap="none" rtlCol="0">
            <a:spAutoFit/>
          </a:bodyPr>
          <a:lstStyle/>
          <a:p>
            <a:r>
              <a:rPr lang="sv-SE" dirty="0" smtClean="0"/>
              <a:t>Vem?</a:t>
            </a:r>
            <a:endParaRPr lang="sv-SE" dirty="0"/>
          </a:p>
        </p:txBody>
      </p:sp>
      <p:cxnSp>
        <p:nvCxnSpPr>
          <p:cNvPr id="8" name="Rak pilkoppling 7"/>
          <p:cNvCxnSpPr>
            <a:stCxn id="6" idx="2"/>
          </p:cNvCxnSpPr>
          <p:nvPr/>
        </p:nvCxnSpPr>
        <p:spPr>
          <a:xfrm flipH="1">
            <a:off x="2152072" y="1708290"/>
            <a:ext cx="536009" cy="176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Rak pilkoppling 9"/>
          <p:cNvCxnSpPr>
            <a:stCxn id="5" idx="2"/>
          </p:cNvCxnSpPr>
          <p:nvPr/>
        </p:nvCxnSpPr>
        <p:spPr>
          <a:xfrm>
            <a:off x="5830848" y="1673087"/>
            <a:ext cx="147239" cy="1701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Rak pilkoppling 11"/>
          <p:cNvCxnSpPr>
            <a:stCxn id="4" idx="2"/>
          </p:cNvCxnSpPr>
          <p:nvPr/>
        </p:nvCxnSpPr>
        <p:spPr>
          <a:xfrm>
            <a:off x="7548212" y="1708290"/>
            <a:ext cx="127206" cy="1173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ruta 10"/>
          <p:cNvSpPr txBox="1"/>
          <p:nvPr/>
        </p:nvSpPr>
        <p:spPr>
          <a:xfrm>
            <a:off x="11353800" y="2193321"/>
            <a:ext cx="860044" cy="369332"/>
          </a:xfrm>
          <a:prstGeom prst="rect">
            <a:avLst/>
          </a:prstGeom>
          <a:noFill/>
        </p:spPr>
        <p:txBody>
          <a:bodyPr wrap="none" rtlCol="0">
            <a:spAutoFit/>
          </a:bodyPr>
          <a:lstStyle/>
          <a:p>
            <a:r>
              <a:rPr lang="sv-SE" dirty="0" smtClean="0"/>
              <a:t>Referat</a:t>
            </a:r>
            <a:endParaRPr lang="sv-SE" dirty="0"/>
          </a:p>
        </p:txBody>
      </p:sp>
      <p:sp>
        <p:nvSpPr>
          <p:cNvPr id="13" name="textruta 12"/>
          <p:cNvSpPr txBox="1"/>
          <p:nvPr/>
        </p:nvSpPr>
        <p:spPr>
          <a:xfrm>
            <a:off x="7968887" y="3400311"/>
            <a:ext cx="3581429" cy="646331"/>
          </a:xfrm>
          <a:prstGeom prst="rect">
            <a:avLst/>
          </a:prstGeom>
          <a:noFill/>
        </p:spPr>
        <p:txBody>
          <a:bodyPr wrap="square" rtlCol="0">
            <a:spAutoFit/>
          </a:bodyPr>
          <a:lstStyle/>
          <a:p>
            <a:r>
              <a:rPr lang="sv-SE" dirty="0" smtClean="0"/>
              <a:t>Egna åsikter, blir tydligt genom att det är i ett nytt stycke!</a:t>
            </a:r>
            <a:endParaRPr lang="sv-SE" dirty="0"/>
          </a:p>
        </p:txBody>
      </p:sp>
    </p:spTree>
    <p:extLst>
      <p:ext uri="{BB962C8B-B14F-4D97-AF65-F5344CB8AC3E}">
        <p14:creationId xmlns:p14="http://schemas.microsoft.com/office/powerpoint/2010/main" val="1224499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Exempel</a:t>
            </a:r>
            <a:endParaRPr lang="sv-SE" dirty="0"/>
          </a:p>
        </p:txBody>
      </p:sp>
      <p:sp>
        <p:nvSpPr>
          <p:cNvPr id="3" name="Platshållare för innehåll 2"/>
          <p:cNvSpPr>
            <a:spLocks noGrp="1"/>
          </p:cNvSpPr>
          <p:nvPr>
            <p:ph idx="1"/>
          </p:nvPr>
        </p:nvSpPr>
        <p:spPr/>
        <p:txBody>
          <a:bodyPr/>
          <a:lstStyle/>
          <a:p>
            <a:pPr marL="0" indent="0">
              <a:buNone/>
            </a:pPr>
            <a:r>
              <a:rPr lang="sv-SE" dirty="0" smtClean="0"/>
              <a:t>I Dagens Nyheter 22.6.2011 skriver Peter </a:t>
            </a:r>
            <a:r>
              <a:rPr lang="sv-SE" dirty="0" err="1" smtClean="0"/>
              <a:t>Letmark</a:t>
            </a:r>
            <a:r>
              <a:rPr lang="sv-SE" dirty="0" smtClean="0"/>
              <a:t> om Kalle som klär ut sig till prinsessa.</a:t>
            </a:r>
          </a:p>
          <a:p>
            <a:pPr marL="0" indent="0">
              <a:buNone/>
            </a:pPr>
            <a:endParaRPr lang="sv-SE" dirty="0"/>
          </a:p>
          <a:p>
            <a:pPr marL="0" indent="0">
              <a:buNone/>
            </a:pPr>
            <a:r>
              <a:rPr lang="sv-SE" dirty="0" smtClean="0"/>
              <a:t>eller</a:t>
            </a:r>
          </a:p>
          <a:p>
            <a:pPr marL="0" indent="0">
              <a:buNone/>
            </a:pPr>
            <a:endParaRPr lang="sv-SE" dirty="0" smtClean="0"/>
          </a:p>
          <a:p>
            <a:pPr marL="0" indent="0">
              <a:buNone/>
            </a:pPr>
            <a:r>
              <a:rPr lang="sv-SE" dirty="0" smtClean="0"/>
              <a:t>I artikeln ”Roligare att vara prinsessa än Batman, tyckte Kalle” skriver Peter </a:t>
            </a:r>
            <a:r>
              <a:rPr lang="sv-SE" dirty="0" err="1" smtClean="0"/>
              <a:t>Letmark</a:t>
            </a:r>
            <a:r>
              <a:rPr lang="sv-SE" dirty="0" smtClean="0"/>
              <a:t> om Kalle som klär ut sig till prinsessa (Dagens Nyheter 22.6.2011)</a:t>
            </a:r>
          </a:p>
          <a:p>
            <a:pPr marL="0" indent="0">
              <a:buNone/>
            </a:pPr>
            <a:endParaRPr lang="sv-SE" dirty="0"/>
          </a:p>
        </p:txBody>
      </p:sp>
    </p:spTree>
    <p:extLst>
      <p:ext uri="{BB962C8B-B14F-4D97-AF65-F5344CB8AC3E}">
        <p14:creationId xmlns:p14="http://schemas.microsoft.com/office/powerpoint/2010/main" val="19063128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Exempel – referera en roman</a:t>
            </a:r>
            <a:endParaRPr lang="sv-SE" dirty="0"/>
          </a:p>
        </p:txBody>
      </p:sp>
      <p:sp>
        <p:nvSpPr>
          <p:cNvPr id="3" name="Platshållare för innehåll 2"/>
          <p:cNvSpPr>
            <a:spLocks noGrp="1"/>
          </p:cNvSpPr>
          <p:nvPr>
            <p:ph idx="1"/>
          </p:nvPr>
        </p:nvSpPr>
        <p:spPr/>
        <p:txBody>
          <a:bodyPr/>
          <a:lstStyle/>
          <a:p>
            <a:pPr marL="0" indent="0">
              <a:buNone/>
            </a:pPr>
            <a:r>
              <a:rPr lang="sv-SE" dirty="0" err="1" smtClean="0"/>
              <a:t>Gunila</a:t>
            </a:r>
            <a:r>
              <a:rPr lang="sv-SE" dirty="0" smtClean="0"/>
              <a:t> Ambjörnsson beskriver i en roman (Silverapan, 2004) hur …</a:t>
            </a:r>
          </a:p>
          <a:p>
            <a:pPr marL="0" indent="0">
              <a:buNone/>
            </a:pPr>
            <a:endParaRPr lang="sv-SE" dirty="0"/>
          </a:p>
          <a:p>
            <a:pPr marL="0" indent="0">
              <a:buNone/>
            </a:pPr>
            <a:r>
              <a:rPr lang="sv-SE" dirty="0" smtClean="0"/>
              <a:t>eller</a:t>
            </a:r>
          </a:p>
          <a:p>
            <a:pPr marL="0" indent="0">
              <a:buNone/>
            </a:pPr>
            <a:endParaRPr lang="sv-SE" dirty="0" smtClean="0"/>
          </a:p>
          <a:p>
            <a:pPr marL="0" indent="0">
              <a:buNone/>
            </a:pPr>
            <a:r>
              <a:rPr lang="sv-SE" dirty="0" smtClean="0"/>
              <a:t>I Silverapan (2004) skildrar </a:t>
            </a:r>
            <a:r>
              <a:rPr lang="sv-SE" dirty="0" err="1" smtClean="0"/>
              <a:t>Gunila</a:t>
            </a:r>
            <a:r>
              <a:rPr lang="sv-SE" dirty="0" smtClean="0"/>
              <a:t> Ambjörnsson …</a:t>
            </a:r>
            <a:endParaRPr lang="sv-SE" dirty="0"/>
          </a:p>
        </p:txBody>
      </p:sp>
    </p:spTree>
    <p:extLst>
      <p:ext uri="{BB962C8B-B14F-4D97-AF65-F5344CB8AC3E}">
        <p14:creationId xmlns:p14="http://schemas.microsoft.com/office/powerpoint/2010/main" val="12791685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Variera dig - referatmarkörer</a:t>
            </a:r>
            <a:endParaRPr lang="sv-SE" dirty="0"/>
          </a:p>
        </p:txBody>
      </p:sp>
      <p:sp>
        <p:nvSpPr>
          <p:cNvPr id="3" name="Platshållare för innehåll 2"/>
          <p:cNvSpPr>
            <a:spLocks noGrp="1"/>
          </p:cNvSpPr>
          <p:nvPr>
            <p:ph idx="1"/>
          </p:nvPr>
        </p:nvSpPr>
        <p:spPr/>
        <p:txBody>
          <a:bodyPr numCol="3">
            <a:normAutofit/>
          </a:bodyPr>
          <a:lstStyle/>
          <a:p>
            <a:r>
              <a:rPr lang="sv-SE" dirty="0" smtClean="0"/>
              <a:t>frågar sig om</a:t>
            </a:r>
          </a:p>
          <a:p>
            <a:r>
              <a:rPr lang="sv-SE" dirty="0" smtClean="0"/>
              <a:t>tycker</a:t>
            </a:r>
          </a:p>
          <a:p>
            <a:r>
              <a:rPr lang="sv-SE" dirty="0" smtClean="0"/>
              <a:t>understryker</a:t>
            </a:r>
          </a:p>
          <a:p>
            <a:r>
              <a:rPr lang="sv-SE" dirty="0" smtClean="0"/>
              <a:t>påpekar</a:t>
            </a:r>
          </a:p>
          <a:p>
            <a:r>
              <a:rPr lang="sv-SE" dirty="0" smtClean="0"/>
              <a:t>anser</a:t>
            </a:r>
          </a:p>
          <a:p>
            <a:r>
              <a:rPr lang="sv-SE" dirty="0" smtClean="0"/>
              <a:t>påstår</a:t>
            </a:r>
          </a:p>
          <a:p>
            <a:r>
              <a:rPr lang="sv-SE" dirty="0" smtClean="0"/>
              <a:t>hävdar</a:t>
            </a:r>
          </a:p>
          <a:p>
            <a:r>
              <a:rPr lang="sv-SE" dirty="0" smtClean="0"/>
              <a:t>belyser</a:t>
            </a:r>
          </a:p>
          <a:p>
            <a:r>
              <a:rPr lang="sv-SE" dirty="0" smtClean="0"/>
              <a:t>förklarar</a:t>
            </a:r>
          </a:p>
          <a:p>
            <a:r>
              <a:rPr lang="sv-SE" dirty="0" smtClean="0"/>
              <a:t>förnekar</a:t>
            </a:r>
          </a:p>
          <a:p>
            <a:r>
              <a:rPr lang="sv-SE" dirty="0" smtClean="0"/>
              <a:t>diskuterar</a:t>
            </a:r>
          </a:p>
          <a:p>
            <a:r>
              <a:rPr lang="sv-SE" dirty="0" smtClean="0"/>
              <a:t>visar</a:t>
            </a:r>
          </a:p>
          <a:p>
            <a:r>
              <a:rPr lang="sv-SE" dirty="0" smtClean="0"/>
              <a:t>skriver</a:t>
            </a:r>
          </a:p>
          <a:p>
            <a:r>
              <a:rPr lang="sv-SE" dirty="0" smtClean="0"/>
              <a:t>konstaterar</a:t>
            </a:r>
          </a:p>
          <a:p>
            <a:r>
              <a:rPr lang="sv-SE" dirty="0" smtClean="0"/>
              <a:t>insisterar</a:t>
            </a:r>
          </a:p>
          <a:p>
            <a:r>
              <a:rPr lang="sv-SE" dirty="0" smtClean="0"/>
              <a:t>gör gällande</a:t>
            </a:r>
          </a:p>
          <a:p>
            <a:r>
              <a:rPr lang="sv-SE" dirty="0" smtClean="0"/>
              <a:t>lyfter fram</a:t>
            </a:r>
          </a:p>
          <a:p>
            <a:r>
              <a:rPr lang="sv-SE" dirty="0" smtClean="0"/>
              <a:t>menar</a:t>
            </a:r>
          </a:p>
          <a:p>
            <a:r>
              <a:rPr lang="sv-SE" dirty="0" smtClean="0"/>
              <a:t>beskriver</a:t>
            </a:r>
          </a:p>
          <a:p>
            <a:r>
              <a:rPr lang="sv-SE" dirty="0" smtClean="0"/>
              <a:t>skildrar</a:t>
            </a:r>
          </a:p>
          <a:p>
            <a:endParaRPr lang="sv-SE" dirty="0" smtClean="0"/>
          </a:p>
          <a:p>
            <a:pPr marL="0" indent="0">
              <a:buNone/>
            </a:pPr>
            <a:endParaRPr lang="sv-SE" dirty="0"/>
          </a:p>
        </p:txBody>
      </p:sp>
    </p:spTree>
    <p:extLst>
      <p:ext uri="{BB962C8B-B14F-4D97-AF65-F5344CB8AC3E}">
        <p14:creationId xmlns:p14="http://schemas.microsoft.com/office/powerpoint/2010/main" val="41508077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BBFF9E54082E2C44A60165E391DF1222" ma:contentTypeVersion="4" ma:contentTypeDescription="Skapa ett nytt dokument." ma:contentTypeScope="" ma:versionID="30bdd3812347493899dedf71e9f1b9ff">
  <xsd:schema xmlns:xsd="http://www.w3.org/2001/XMLSchema" xmlns:xs="http://www.w3.org/2001/XMLSchema" xmlns:p="http://schemas.microsoft.com/office/2006/metadata/properties" xmlns:ns2="6052c1d5-176d-4581-b45d-15f9b266fd63" xmlns:ns3="27b1af37-eca3-4d85-a907-23131142922e" targetNamespace="http://schemas.microsoft.com/office/2006/metadata/properties" ma:root="true" ma:fieldsID="dd3a9f535615835601fed3e3e8e5dde6" ns2:_="" ns3:_="">
    <xsd:import namespace="6052c1d5-176d-4581-b45d-15f9b266fd63"/>
    <xsd:import namespace="27b1af37-eca3-4d85-a907-23131142922e"/>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52c1d5-176d-4581-b45d-15f9b266fd63" elementFormDefault="qualified">
    <xsd:import namespace="http://schemas.microsoft.com/office/2006/documentManagement/types"/>
    <xsd:import namespace="http://schemas.microsoft.com/office/infopath/2007/PartnerControls"/>
    <xsd:element name="SharedWithUsers" ma:index="8"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lat med informa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7b1af37-eca3-4d85-a907-23131142922e"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2784C0E-03D5-4C7D-AFFE-1B9B40E8A35D}">
  <ds:schemaRefs>
    <ds:schemaRef ds:uri="http://schemas.openxmlformats.org/package/2006/metadata/core-properties"/>
    <ds:schemaRef ds:uri="http://purl.org/dc/terms/"/>
    <ds:schemaRef ds:uri="27b1af37-eca3-4d85-a907-23131142922e"/>
    <ds:schemaRef ds:uri="http://schemas.microsoft.com/office/2006/documentManagement/types"/>
    <ds:schemaRef ds:uri="http://purl.org/dc/elements/1.1/"/>
    <ds:schemaRef ds:uri="http://schemas.microsoft.com/office/2006/metadata/properties"/>
    <ds:schemaRef ds:uri="http://schemas.microsoft.com/office/infopath/2007/PartnerControls"/>
    <ds:schemaRef ds:uri="6052c1d5-176d-4581-b45d-15f9b266fd63"/>
    <ds:schemaRef ds:uri="http://www.w3.org/XML/1998/namespace"/>
    <ds:schemaRef ds:uri="http://purl.org/dc/dcmitype/"/>
  </ds:schemaRefs>
</ds:datastoreItem>
</file>

<file path=customXml/itemProps2.xml><?xml version="1.0" encoding="utf-8"?>
<ds:datastoreItem xmlns:ds="http://schemas.openxmlformats.org/officeDocument/2006/customXml" ds:itemID="{F009C06B-0797-4CB0-A149-FC85409096FB}">
  <ds:schemaRefs>
    <ds:schemaRef ds:uri="http://schemas.microsoft.com/sharepoint/v3/contenttype/forms"/>
  </ds:schemaRefs>
</ds:datastoreItem>
</file>

<file path=customXml/itemProps3.xml><?xml version="1.0" encoding="utf-8"?>
<ds:datastoreItem xmlns:ds="http://schemas.openxmlformats.org/officeDocument/2006/customXml" ds:itemID="{2EB6F86C-0013-4F82-855E-9EF97035802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52c1d5-176d-4581-b45d-15f9b266fd63"/>
    <ds:schemaRef ds:uri="27b1af37-eca3-4d85-a907-23131142922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34</TotalTime>
  <Words>426</Words>
  <Application>Microsoft Office PowerPoint</Application>
  <PresentationFormat>Bredbild</PresentationFormat>
  <Paragraphs>74</Paragraphs>
  <Slides>10</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10</vt:i4>
      </vt:variant>
    </vt:vector>
  </HeadingPairs>
  <TitlesOfParts>
    <vt:vector size="14" baseType="lpstr">
      <vt:lpstr>Arial</vt:lpstr>
      <vt:lpstr>Calibri</vt:lpstr>
      <vt:lpstr>Calibri Light</vt:lpstr>
      <vt:lpstr>Office-tema</vt:lpstr>
      <vt:lpstr>Att använda källor</vt:lpstr>
      <vt:lpstr>Vad är syftet med att redovisa dina källor?</vt:lpstr>
      <vt:lpstr>Din källhänvisning ska…</vt:lpstr>
      <vt:lpstr>Exempel</vt:lpstr>
      <vt:lpstr>Exempel</vt:lpstr>
      <vt:lpstr>Exempel</vt:lpstr>
      <vt:lpstr>Exempel</vt:lpstr>
      <vt:lpstr>Exempel – referera en roman</vt:lpstr>
      <vt:lpstr>Variera dig - referatmarkörer</vt:lpstr>
      <vt:lpstr>Arbeta på egen hand</vt:lpstr>
    </vt:vector>
  </TitlesOfParts>
  <Company>Uppsala kommun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 använda källor</dc:title>
  <dc:creator>Fraurud Tove</dc:creator>
  <cp:lastModifiedBy>Häggqvist Marianne</cp:lastModifiedBy>
  <cp:revision>7</cp:revision>
  <dcterms:created xsi:type="dcterms:W3CDTF">2019-03-11T15:03:45Z</dcterms:created>
  <dcterms:modified xsi:type="dcterms:W3CDTF">2019-03-12T13:49:08Z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0x010100BBFF9E54082E2C44A60165E391DF1222</vt:lpwstr>
  </property>
</Properties>
</file>